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6858000" cx="9144000"/>
  <p:notesSz cx="6858000" cy="9144000"/>
  <p:embeddedFontLs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3" roundtripDataSignature="AMtx7mgSax7IszfIoxypeiCwWLIOnRaQ2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116F215-5B13-4DC1-B9E9-84294BF54AEE}">
  <a:tblStyle styleId="{F116F215-5B13-4DC1-B9E9-84294BF54AEE}"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1F74013-FAA5-4CCD-B8F9-F1FA3B8B1085}"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EC082D2-AEB6-473B-9D83-65337B61E223}" styleName="Table_2">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33" Type="http://customschemas.google.com/relationships/presentationmetadata" Target="metadata"/><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5" name="Google Shape;5;n"/>
          <p:cNvSpPr txBox="1"/>
          <p:nvPr>
            <p:ph idx="3" type="hdr"/>
          </p:nvPr>
        </p:nvSpPr>
        <p:spPr>
          <a:xfrm>
            <a:off x="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 name="Google Shape;6;n"/>
          <p:cNvSpPr txBox="1"/>
          <p:nvPr>
            <p:ph idx="10" type="dt"/>
          </p:nvPr>
        </p:nvSpPr>
        <p:spPr>
          <a:xfrm>
            <a:off x="4278960" y="0"/>
            <a:ext cx="3280680" cy="53424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 name="Google Shape;7;n"/>
          <p:cNvSpPr txBox="1"/>
          <p:nvPr>
            <p:ph idx="11" type="ftr"/>
          </p:nvPr>
        </p:nvSpPr>
        <p:spPr>
          <a:xfrm>
            <a:off x="0" y="10157400"/>
            <a:ext cx="3280680" cy="53424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spcBef>
                <a:spcPts val="0"/>
              </a:spcBef>
              <a:spcAft>
                <a:spcPts val="0"/>
              </a:spcAft>
              <a:buNone/>
            </a:pPr>
            <a:fld id="{00000000-1234-1234-1234-123412341234}" type="slidenum">
              <a:rPr b="0" i="0" lang="en-IN" sz="1400" u="none" cap="none" strike="noStrike">
                <a:latin typeface="Times New Roman"/>
                <a:ea typeface="Times New Roman"/>
                <a:cs typeface="Times New Roman"/>
                <a:sym typeface="Times New Roman"/>
              </a:rPr>
              <a:t>‹#›</a:t>
            </a:fld>
            <a:endParaRPr b="0" i="0" sz="1400" u="none" cap="none" strike="noStrike">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1:notes"/>
          <p:cNvSpPr/>
          <p:nvPr>
            <p:ph idx="2" type="sldImg"/>
          </p:nvPr>
        </p:nvSpPr>
        <p:spPr>
          <a:xfrm>
            <a:off x="1143000" y="685800"/>
            <a:ext cx="4571280" cy="342828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4" name="Google Shape;114;p1:notes"/>
          <p:cNvSpPr txBox="1"/>
          <p:nvPr>
            <p:ph idx="1" type="body"/>
          </p:nvPr>
        </p:nvSpPr>
        <p:spPr>
          <a:xfrm>
            <a:off x="685800" y="4343400"/>
            <a:ext cx="5485680" cy="411408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0" sz="2000" strike="noStrike">
              <a:latin typeface="Arial"/>
              <a:ea typeface="Arial"/>
              <a:cs typeface="Arial"/>
              <a:sym typeface="Arial"/>
            </a:endParaRPr>
          </a:p>
        </p:txBody>
      </p:sp>
      <p:sp>
        <p:nvSpPr>
          <p:cNvPr id="115" name="Google Shape;115;p1:notes"/>
          <p:cNvSpPr/>
          <p:nvPr/>
        </p:nvSpPr>
        <p:spPr>
          <a:xfrm>
            <a:off x="3884760" y="8685360"/>
            <a:ext cx="2971080" cy="456480"/>
          </a:xfrm>
          <a:prstGeom prst="rect">
            <a:avLst/>
          </a:prstGeom>
          <a:noFill/>
          <a:ln>
            <a:noFill/>
          </a:ln>
        </p:spPr>
        <p:txBody>
          <a:bodyPr anchorCtr="0" anchor="b"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400" u="none" cap="none" strike="noStrike">
                <a:latin typeface="Times New Roman"/>
                <a:ea typeface="Times New Roman"/>
                <a:cs typeface="Times New Roman"/>
                <a:sym typeface="Times New Roman"/>
              </a:rPr>
              <a:t>‹#›</a:t>
            </a:fld>
            <a:endParaRPr b="0" i="0" sz="1400" u="none" cap="none" strike="noStrike">
              <a:latin typeface="Arial"/>
              <a:ea typeface="Arial"/>
              <a:cs typeface="Arial"/>
              <a:sym typeface="Arial"/>
            </a:endParaRPr>
          </a:p>
        </p:txBody>
      </p:sp>
      <p:sp>
        <p:nvSpPr>
          <p:cNvPr id="116" name="Google Shape;116;p1:notes"/>
          <p:cNvSpPr/>
          <p:nvPr/>
        </p:nvSpPr>
        <p:spPr>
          <a:xfrm>
            <a:off x="0" y="8685360"/>
            <a:ext cx="2971080" cy="45648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7fe5283669_0_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7fe5283669_0_0: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05" name="Google Shape;205;g7fe5283669_0_0: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fe5283669_0_15: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fe5283669_0_15: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15" name="Google Shape;215;g7fe5283669_0_15: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839147e3cf_0_16: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24" name="Google Shape;224;g839147e3cf_0_16: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839147e3cf_0_24: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33" name="Google Shape;233;g839147e3cf_0_24: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839147e3cf_1_2: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839147e3cf_1_2: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43" name="Google Shape;243;g839147e3cf_1_2: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p1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52" name="Google Shape;252;p1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p1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62" name="Google Shape;262;p1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p1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72" name="Google Shape;272;p1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839147e3cf_1_13: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839147e3cf_1_13: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83" name="Google Shape;283;g839147e3cf_1_13: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p2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93" name="Google Shape;293;p2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p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0" name="Google Shape;130;p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p2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04" name="Google Shape;304;p2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p2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13" name="Google Shape;313;p2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83c229630c_0_1: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322" name="Google Shape;322;g83c229630c_0_1: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p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9" name="Google Shape;139;p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474392087_0_0: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8" name="Google Shape;148;g7474392087_0_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fe528374c_1_0: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7" name="Google Shape;157;g7fe528374c_1_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7fe528374c_1_8: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66" name="Google Shape;166;g7fe528374c_1_8: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p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75" name="Google Shape;175;p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839147e3cf_0_2: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IN" sz="1600"/>
              <a:t>Architecture</a:t>
            </a:r>
            <a:endParaRPr sz="1600"/>
          </a:p>
          <a:p>
            <a:pPr indent="0" lvl="0" marL="0" rtl="0" algn="l">
              <a:spcBef>
                <a:spcPts val="0"/>
              </a:spcBef>
              <a:spcAft>
                <a:spcPts val="0"/>
              </a:spcAft>
              <a:buClr>
                <a:schemeClr val="dk1"/>
              </a:buClr>
              <a:buSzPts val="1100"/>
              <a:buFont typeface="Arial"/>
              <a:buNone/>
            </a:pPr>
            <a:r>
              <a:rPr lang="en-IN" sz="1600"/>
              <a:t>The pipeline of Tesseract OCR engine is given in fig1.</a:t>
            </a:r>
            <a:endParaRPr sz="1600"/>
          </a:p>
          <a:p>
            <a:pPr indent="0" lvl="0" marL="0" rtl="0" algn="l">
              <a:spcBef>
                <a:spcPts val="0"/>
              </a:spcBef>
              <a:spcAft>
                <a:spcPts val="0"/>
              </a:spcAft>
              <a:buClr>
                <a:schemeClr val="dk1"/>
              </a:buClr>
              <a:buSzPts val="1100"/>
              <a:buFont typeface="Arial"/>
              <a:buNone/>
            </a:pPr>
            <a:r>
              <a:rPr lang="en-IN" sz="1600"/>
              <a:t>The first step is Adaptive Thresholding, which converts the image into a</a:t>
            </a:r>
            <a:endParaRPr sz="1600"/>
          </a:p>
          <a:p>
            <a:pPr indent="0" lvl="0" marL="0" rtl="0" algn="l">
              <a:spcBef>
                <a:spcPts val="0"/>
              </a:spcBef>
              <a:spcAft>
                <a:spcPts val="0"/>
              </a:spcAft>
              <a:buClr>
                <a:schemeClr val="dk1"/>
              </a:buClr>
              <a:buSzPts val="1100"/>
              <a:buFont typeface="Arial"/>
              <a:buNone/>
            </a:pPr>
            <a:r>
              <a:rPr lang="en-IN" sz="1600"/>
              <a:t>binary version using Otsu’s method . The next step is page layout analysis,</a:t>
            </a:r>
            <a:endParaRPr sz="1600"/>
          </a:p>
          <a:p>
            <a:pPr indent="0" lvl="0" marL="0" rtl="0" algn="l">
              <a:spcBef>
                <a:spcPts val="0"/>
              </a:spcBef>
              <a:spcAft>
                <a:spcPts val="0"/>
              </a:spcAft>
              <a:buClr>
                <a:schemeClr val="dk1"/>
              </a:buClr>
              <a:buSzPts val="1100"/>
              <a:buFont typeface="Arial"/>
              <a:buNone/>
            </a:pPr>
            <a:r>
              <a:rPr lang="en-IN" sz="1600"/>
              <a:t>which is used to extract the text blocks within the document. In the next stage the baselines of each line are detected and the text is divided into words using definite spaces and fuzzy spaces.</a:t>
            </a:r>
            <a:endParaRPr sz="1600"/>
          </a:p>
          <a:p>
            <a:pPr indent="0" lvl="0" marL="0" rtl="0" algn="l">
              <a:spcBef>
                <a:spcPts val="0"/>
              </a:spcBef>
              <a:spcAft>
                <a:spcPts val="0"/>
              </a:spcAft>
              <a:buClr>
                <a:schemeClr val="dk1"/>
              </a:buClr>
              <a:buSzPts val="1100"/>
              <a:buFont typeface="Arial"/>
              <a:buNone/>
            </a:pPr>
            <a:r>
              <a:rPr lang="en-IN" sz="1600"/>
              <a:t>In the next step, the character outlines are extracted from the words. Recognition of text is then started as two-pass process. In the first pass,word recognition is done using the static classifier. Each word passed satisfactory is passed to an adaptive classifier as training data [4]. A second pass is run</a:t>
            </a:r>
            <a:endParaRPr sz="1600"/>
          </a:p>
          <a:p>
            <a:pPr indent="0" lvl="0" marL="0" rtl="0" algn="l">
              <a:spcBef>
                <a:spcPts val="0"/>
              </a:spcBef>
              <a:spcAft>
                <a:spcPts val="0"/>
              </a:spcAft>
              <a:buClr>
                <a:schemeClr val="dk1"/>
              </a:buClr>
              <a:buSzPts val="1100"/>
              <a:buFont typeface="Arial"/>
              <a:buNone/>
            </a:pPr>
            <a:r>
              <a:rPr lang="en-IN" sz="1600"/>
              <a:t>over the page, using the newly learned adaptive classifier in which words that were not recognized well enough are recognized again.</a:t>
            </a:r>
            <a:endParaRPr sz="1600"/>
          </a:p>
          <a:p>
            <a:pPr indent="0" lvl="0" marL="0" rtl="0" algn="l">
              <a:spcBef>
                <a:spcPts val="0"/>
              </a:spcBef>
              <a:spcAft>
                <a:spcPts val="0"/>
              </a:spcAft>
              <a:buNone/>
            </a:pPr>
            <a:r>
              <a:t/>
            </a:r>
            <a:endParaRPr sz="1600"/>
          </a:p>
        </p:txBody>
      </p:sp>
      <p:sp>
        <p:nvSpPr>
          <p:cNvPr id="184" name="Google Shape;184;g839147e3cf_0_2: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p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94" name="Google Shape;194;p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type="obj">
  <p:cSld name="OBJECT">
    <p:spTree>
      <p:nvGrpSpPr>
        <p:cNvPr id="12" name="Shape 12"/>
        <p:cNvGrpSpPr/>
        <p:nvPr/>
      </p:nvGrpSpPr>
      <p:grpSpPr>
        <a:xfrm>
          <a:off x="0" y="0"/>
          <a:ext cx="0" cy="0"/>
          <a:chOff x="0" y="0"/>
          <a:chExt cx="0" cy="0"/>
        </a:xfrm>
      </p:grpSpPr>
      <p:sp>
        <p:nvSpPr>
          <p:cNvPr id="13" name="Google Shape;13;p24"/>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4"/>
          <p:cNvSpPr txBox="1"/>
          <p:nvPr>
            <p:ph idx="1" type="body"/>
          </p:nvPr>
        </p:nvSpPr>
        <p:spPr>
          <a:xfrm>
            <a:off x="457200" y="1604520"/>
            <a:ext cx="822924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over Content" type="objOverTx">
  <p:cSld name="OBJECT_OVER_TEXT">
    <p:spTree>
      <p:nvGrpSpPr>
        <p:cNvPr id="42" name="Shape 42"/>
        <p:cNvGrpSpPr/>
        <p:nvPr/>
      </p:nvGrpSpPr>
      <p:grpSpPr>
        <a:xfrm>
          <a:off x="0" y="0"/>
          <a:ext cx="0" cy="0"/>
          <a:chOff x="0" y="0"/>
          <a:chExt cx="0" cy="0"/>
        </a:xfrm>
      </p:grpSpPr>
      <p:sp>
        <p:nvSpPr>
          <p:cNvPr id="43" name="Google Shape;43;p35"/>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35"/>
          <p:cNvSpPr txBox="1"/>
          <p:nvPr>
            <p:ph idx="1" type="body"/>
          </p:nvPr>
        </p:nvSpPr>
        <p:spPr>
          <a:xfrm>
            <a:off x="457200" y="1604520"/>
            <a:ext cx="82292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5" name="Google Shape;45;p35"/>
          <p:cNvSpPr txBox="1"/>
          <p:nvPr>
            <p:ph idx="2" type="body"/>
          </p:nvPr>
        </p:nvSpPr>
        <p:spPr>
          <a:xfrm>
            <a:off x="457200" y="3682080"/>
            <a:ext cx="82292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4 Content" type="fourObj">
  <p:cSld name="FOUR_OBJECTS">
    <p:spTree>
      <p:nvGrpSpPr>
        <p:cNvPr id="46" name="Shape 46"/>
        <p:cNvGrpSpPr/>
        <p:nvPr/>
      </p:nvGrpSpPr>
      <p:grpSpPr>
        <a:xfrm>
          <a:off x="0" y="0"/>
          <a:ext cx="0" cy="0"/>
          <a:chOff x="0" y="0"/>
          <a:chExt cx="0" cy="0"/>
        </a:xfrm>
      </p:grpSpPr>
      <p:sp>
        <p:nvSpPr>
          <p:cNvPr id="47" name="Google Shape;47;p36"/>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6"/>
          <p:cNvSpPr txBox="1"/>
          <p:nvPr>
            <p:ph idx="1" type="body"/>
          </p:nvPr>
        </p:nvSpPr>
        <p:spPr>
          <a:xfrm>
            <a:off x="45720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9" name="Google Shape;49;p36"/>
          <p:cNvSpPr txBox="1"/>
          <p:nvPr>
            <p:ph idx="2" type="body"/>
          </p:nvPr>
        </p:nvSpPr>
        <p:spPr>
          <a:xfrm>
            <a:off x="467424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0" name="Google Shape;50;p36"/>
          <p:cNvSpPr txBox="1"/>
          <p:nvPr>
            <p:ph idx="3" type="body"/>
          </p:nvPr>
        </p:nvSpPr>
        <p:spPr>
          <a:xfrm>
            <a:off x="457200" y="368208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1" name="Google Shape;51;p36"/>
          <p:cNvSpPr txBox="1"/>
          <p:nvPr>
            <p:ph idx="4" type="body"/>
          </p:nvPr>
        </p:nvSpPr>
        <p:spPr>
          <a:xfrm>
            <a:off x="4674240" y="368208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6 Content">
  <p:cSld name="Title, 6 Content">
    <p:spTree>
      <p:nvGrpSpPr>
        <p:cNvPr id="52" name="Shape 52"/>
        <p:cNvGrpSpPr/>
        <p:nvPr/>
      </p:nvGrpSpPr>
      <p:grpSpPr>
        <a:xfrm>
          <a:off x="0" y="0"/>
          <a:ext cx="0" cy="0"/>
          <a:chOff x="0" y="0"/>
          <a:chExt cx="0" cy="0"/>
        </a:xfrm>
      </p:grpSpPr>
      <p:sp>
        <p:nvSpPr>
          <p:cNvPr id="53" name="Google Shape;53;p37"/>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37"/>
          <p:cNvSpPr txBox="1"/>
          <p:nvPr>
            <p:ph idx="1" type="body"/>
          </p:nvPr>
        </p:nvSpPr>
        <p:spPr>
          <a:xfrm>
            <a:off x="457200" y="160452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5" name="Google Shape;55;p37"/>
          <p:cNvSpPr txBox="1"/>
          <p:nvPr>
            <p:ph idx="2" type="body"/>
          </p:nvPr>
        </p:nvSpPr>
        <p:spPr>
          <a:xfrm>
            <a:off x="3239640" y="160452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6" name="Google Shape;56;p37"/>
          <p:cNvSpPr txBox="1"/>
          <p:nvPr>
            <p:ph idx="3" type="body"/>
          </p:nvPr>
        </p:nvSpPr>
        <p:spPr>
          <a:xfrm>
            <a:off x="6022080" y="160452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7" name="Google Shape;57;p37"/>
          <p:cNvSpPr txBox="1"/>
          <p:nvPr>
            <p:ph idx="4" type="body"/>
          </p:nvPr>
        </p:nvSpPr>
        <p:spPr>
          <a:xfrm>
            <a:off x="457200" y="368208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8" name="Google Shape;58;p37"/>
          <p:cNvSpPr txBox="1"/>
          <p:nvPr>
            <p:ph idx="5" type="body"/>
          </p:nvPr>
        </p:nvSpPr>
        <p:spPr>
          <a:xfrm>
            <a:off x="3239640" y="368208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9" name="Google Shape;59;p37"/>
          <p:cNvSpPr txBox="1"/>
          <p:nvPr>
            <p:ph idx="6" type="body"/>
          </p:nvPr>
        </p:nvSpPr>
        <p:spPr>
          <a:xfrm>
            <a:off x="6022080" y="368208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64" name="Shape 64"/>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x">
  <p:cSld name="TITLE_AND_BODY">
    <p:spTree>
      <p:nvGrpSpPr>
        <p:cNvPr id="65" name="Shape 65"/>
        <p:cNvGrpSpPr/>
        <p:nvPr/>
      </p:nvGrpSpPr>
      <p:grpSpPr>
        <a:xfrm>
          <a:off x="0" y="0"/>
          <a:ext cx="0" cy="0"/>
          <a:chOff x="0" y="0"/>
          <a:chExt cx="0" cy="0"/>
        </a:xfrm>
      </p:grpSpPr>
      <p:sp>
        <p:nvSpPr>
          <p:cNvPr id="66" name="Google Shape;66;p38"/>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8"/>
          <p:cNvSpPr txBox="1"/>
          <p:nvPr>
            <p:ph idx="1" type="subTitle"/>
          </p:nvPr>
        </p:nvSpPr>
        <p:spPr>
          <a:xfrm>
            <a:off x="457200" y="1604520"/>
            <a:ext cx="8229240" cy="397728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type="obj">
  <p:cSld name="OBJECT">
    <p:spTree>
      <p:nvGrpSpPr>
        <p:cNvPr id="68" name="Shape 68"/>
        <p:cNvGrpSpPr/>
        <p:nvPr/>
      </p:nvGrpSpPr>
      <p:grpSpPr>
        <a:xfrm>
          <a:off x="0" y="0"/>
          <a:ext cx="0" cy="0"/>
          <a:chOff x="0" y="0"/>
          <a:chExt cx="0" cy="0"/>
        </a:xfrm>
      </p:grpSpPr>
      <p:sp>
        <p:nvSpPr>
          <p:cNvPr id="69" name="Google Shape;69;p39"/>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9"/>
          <p:cNvSpPr txBox="1"/>
          <p:nvPr>
            <p:ph idx="1" type="body"/>
          </p:nvPr>
        </p:nvSpPr>
        <p:spPr>
          <a:xfrm>
            <a:off x="457200" y="1604520"/>
            <a:ext cx="822924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type="twoObj">
  <p:cSld name="TWO_OBJECTS">
    <p:spTree>
      <p:nvGrpSpPr>
        <p:cNvPr id="71" name="Shape 71"/>
        <p:cNvGrpSpPr/>
        <p:nvPr/>
      </p:nvGrpSpPr>
      <p:grpSpPr>
        <a:xfrm>
          <a:off x="0" y="0"/>
          <a:ext cx="0" cy="0"/>
          <a:chOff x="0" y="0"/>
          <a:chExt cx="0" cy="0"/>
        </a:xfrm>
      </p:grpSpPr>
      <p:sp>
        <p:nvSpPr>
          <p:cNvPr id="72" name="Google Shape;72;p40"/>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40"/>
          <p:cNvSpPr txBox="1"/>
          <p:nvPr>
            <p:ph idx="1" type="body"/>
          </p:nvPr>
        </p:nvSpPr>
        <p:spPr>
          <a:xfrm>
            <a:off x="457200" y="1604520"/>
            <a:ext cx="401580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4" name="Google Shape;74;p40"/>
          <p:cNvSpPr txBox="1"/>
          <p:nvPr>
            <p:ph idx="2" type="body"/>
          </p:nvPr>
        </p:nvSpPr>
        <p:spPr>
          <a:xfrm>
            <a:off x="4674240" y="1604520"/>
            <a:ext cx="401580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5" name="Shape 75"/>
        <p:cNvGrpSpPr/>
        <p:nvPr/>
      </p:nvGrpSpPr>
      <p:grpSpPr>
        <a:xfrm>
          <a:off x="0" y="0"/>
          <a:ext cx="0" cy="0"/>
          <a:chOff x="0" y="0"/>
          <a:chExt cx="0" cy="0"/>
        </a:xfrm>
      </p:grpSpPr>
      <p:sp>
        <p:nvSpPr>
          <p:cNvPr id="76" name="Google Shape;76;p41"/>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entered Text" type="objOnly">
  <p:cSld name="OBJECT_ONLY">
    <p:spTree>
      <p:nvGrpSpPr>
        <p:cNvPr id="77" name="Shape 77"/>
        <p:cNvGrpSpPr/>
        <p:nvPr/>
      </p:nvGrpSpPr>
      <p:grpSpPr>
        <a:xfrm>
          <a:off x="0" y="0"/>
          <a:ext cx="0" cy="0"/>
          <a:chOff x="0" y="0"/>
          <a:chExt cx="0" cy="0"/>
        </a:xfrm>
      </p:grpSpPr>
      <p:sp>
        <p:nvSpPr>
          <p:cNvPr id="78" name="Google Shape;78;p42"/>
          <p:cNvSpPr txBox="1"/>
          <p:nvPr>
            <p:ph idx="1" type="subTitle"/>
          </p:nvPr>
        </p:nvSpPr>
        <p:spPr>
          <a:xfrm>
            <a:off x="457200" y="273600"/>
            <a:ext cx="8229240" cy="530784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and Content" type="twoObjAndObj">
  <p:cSld name="TWO_OBJECTS_AND_OBJECT">
    <p:spTree>
      <p:nvGrpSpPr>
        <p:cNvPr id="79" name="Shape 79"/>
        <p:cNvGrpSpPr/>
        <p:nvPr/>
      </p:nvGrpSpPr>
      <p:grpSpPr>
        <a:xfrm>
          <a:off x="0" y="0"/>
          <a:ext cx="0" cy="0"/>
          <a:chOff x="0" y="0"/>
          <a:chExt cx="0" cy="0"/>
        </a:xfrm>
      </p:grpSpPr>
      <p:sp>
        <p:nvSpPr>
          <p:cNvPr id="80" name="Google Shape;80;p43"/>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43"/>
          <p:cNvSpPr txBox="1"/>
          <p:nvPr>
            <p:ph idx="1" type="body"/>
          </p:nvPr>
        </p:nvSpPr>
        <p:spPr>
          <a:xfrm>
            <a:off x="45720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 name="Google Shape;82;p43"/>
          <p:cNvSpPr txBox="1"/>
          <p:nvPr>
            <p:ph idx="2" type="body"/>
          </p:nvPr>
        </p:nvSpPr>
        <p:spPr>
          <a:xfrm>
            <a:off x="4674240" y="1604520"/>
            <a:ext cx="401580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3" name="Google Shape;83;p43"/>
          <p:cNvSpPr txBox="1"/>
          <p:nvPr>
            <p:ph idx="3" type="body"/>
          </p:nvPr>
        </p:nvSpPr>
        <p:spPr>
          <a:xfrm>
            <a:off x="457200" y="368208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15" name="Shape 15"/>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and 2 Content" type="objAndTwoObj">
  <p:cSld name="OBJECT_AND_TWO_OBJECTS">
    <p:spTree>
      <p:nvGrpSpPr>
        <p:cNvPr id="84" name="Shape 84"/>
        <p:cNvGrpSpPr/>
        <p:nvPr/>
      </p:nvGrpSpPr>
      <p:grpSpPr>
        <a:xfrm>
          <a:off x="0" y="0"/>
          <a:ext cx="0" cy="0"/>
          <a:chOff x="0" y="0"/>
          <a:chExt cx="0" cy="0"/>
        </a:xfrm>
      </p:grpSpPr>
      <p:sp>
        <p:nvSpPr>
          <p:cNvPr id="85" name="Google Shape;85;p44"/>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44"/>
          <p:cNvSpPr txBox="1"/>
          <p:nvPr>
            <p:ph idx="1" type="body"/>
          </p:nvPr>
        </p:nvSpPr>
        <p:spPr>
          <a:xfrm>
            <a:off x="457200" y="1604520"/>
            <a:ext cx="401580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7" name="Google Shape;87;p44"/>
          <p:cNvSpPr txBox="1"/>
          <p:nvPr>
            <p:ph idx="2" type="body"/>
          </p:nvPr>
        </p:nvSpPr>
        <p:spPr>
          <a:xfrm>
            <a:off x="467424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8" name="Google Shape;88;p44"/>
          <p:cNvSpPr txBox="1"/>
          <p:nvPr>
            <p:ph idx="3" type="body"/>
          </p:nvPr>
        </p:nvSpPr>
        <p:spPr>
          <a:xfrm>
            <a:off x="4674240" y="368208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over Content" type="twoObjOverTx">
  <p:cSld name="TWO_OBJECTS_OVER_TEXT">
    <p:spTree>
      <p:nvGrpSpPr>
        <p:cNvPr id="89" name="Shape 89"/>
        <p:cNvGrpSpPr/>
        <p:nvPr/>
      </p:nvGrpSpPr>
      <p:grpSpPr>
        <a:xfrm>
          <a:off x="0" y="0"/>
          <a:ext cx="0" cy="0"/>
          <a:chOff x="0" y="0"/>
          <a:chExt cx="0" cy="0"/>
        </a:xfrm>
      </p:grpSpPr>
      <p:sp>
        <p:nvSpPr>
          <p:cNvPr id="90" name="Google Shape;90;p45"/>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45"/>
          <p:cNvSpPr txBox="1"/>
          <p:nvPr>
            <p:ph idx="1" type="body"/>
          </p:nvPr>
        </p:nvSpPr>
        <p:spPr>
          <a:xfrm>
            <a:off x="45720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2" name="Google Shape;92;p45"/>
          <p:cNvSpPr txBox="1"/>
          <p:nvPr>
            <p:ph idx="2" type="body"/>
          </p:nvPr>
        </p:nvSpPr>
        <p:spPr>
          <a:xfrm>
            <a:off x="467424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3" name="Google Shape;93;p45"/>
          <p:cNvSpPr txBox="1"/>
          <p:nvPr>
            <p:ph idx="3" type="body"/>
          </p:nvPr>
        </p:nvSpPr>
        <p:spPr>
          <a:xfrm>
            <a:off x="457200" y="3682080"/>
            <a:ext cx="82292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over Content" type="objOverTx">
  <p:cSld name="OBJECT_OVER_TEXT">
    <p:spTree>
      <p:nvGrpSpPr>
        <p:cNvPr id="94" name="Shape 94"/>
        <p:cNvGrpSpPr/>
        <p:nvPr/>
      </p:nvGrpSpPr>
      <p:grpSpPr>
        <a:xfrm>
          <a:off x="0" y="0"/>
          <a:ext cx="0" cy="0"/>
          <a:chOff x="0" y="0"/>
          <a:chExt cx="0" cy="0"/>
        </a:xfrm>
      </p:grpSpPr>
      <p:sp>
        <p:nvSpPr>
          <p:cNvPr id="95" name="Google Shape;95;p46"/>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46"/>
          <p:cNvSpPr txBox="1"/>
          <p:nvPr>
            <p:ph idx="1" type="body"/>
          </p:nvPr>
        </p:nvSpPr>
        <p:spPr>
          <a:xfrm>
            <a:off x="457200" y="1604520"/>
            <a:ext cx="82292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7" name="Google Shape;97;p46"/>
          <p:cNvSpPr txBox="1"/>
          <p:nvPr>
            <p:ph idx="2" type="body"/>
          </p:nvPr>
        </p:nvSpPr>
        <p:spPr>
          <a:xfrm>
            <a:off x="457200" y="3682080"/>
            <a:ext cx="82292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4 Content" type="fourObj">
  <p:cSld name="FOUR_OBJECTS">
    <p:spTree>
      <p:nvGrpSpPr>
        <p:cNvPr id="98" name="Shape 98"/>
        <p:cNvGrpSpPr/>
        <p:nvPr/>
      </p:nvGrpSpPr>
      <p:grpSpPr>
        <a:xfrm>
          <a:off x="0" y="0"/>
          <a:ext cx="0" cy="0"/>
          <a:chOff x="0" y="0"/>
          <a:chExt cx="0" cy="0"/>
        </a:xfrm>
      </p:grpSpPr>
      <p:sp>
        <p:nvSpPr>
          <p:cNvPr id="99" name="Google Shape;99;p47"/>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47"/>
          <p:cNvSpPr txBox="1"/>
          <p:nvPr>
            <p:ph idx="1" type="body"/>
          </p:nvPr>
        </p:nvSpPr>
        <p:spPr>
          <a:xfrm>
            <a:off x="45720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1" name="Google Shape;101;p47"/>
          <p:cNvSpPr txBox="1"/>
          <p:nvPr>
            <p:ph idx="2" type="body"/>
          </p:nvPr>
        </p:nvSpPr>
        <p:spPr>
          <a:xfrm>
            <a:off x="467424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2" name="Google Shape;102;p47"/>
          <p:cNvSpPr txBox="1"/>
          <p:nvPr>
            <p:ph idx="3" type="body"/>
          </p:nvPr>
        </p:nvSpPr>
        <p:spPr>
          <a:xfrm>
            <a:off x="457200" y="368208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3" name="Google Shape;103;p47"/>
          <p:cNvSpPr txBox="1"/>
          <p:nvPr>
            <p:ph idx="4" type="body"/>
          </p:nvPr>
        </p:nvSpPr>
        <p:spPr>
          <a:xfrm>
            <a:off x="4674240" y="368208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6 Content">
  <p:cSld name="Title, 6 Content">
    <p:spTree>
      <p:nvGrpSpPr>
        <p:cNvPr id="104" name="Shape 104"/>
        <p:cNvGrpSpPr/>
        <p:nvPr/>
      </p:nvGrpSpPr>
      <p:grpSpPr>
        <a:xfrm>
          <a:off x="0" y="0"/>
          <a:ext cx="0" cy="0"/>
          <a:chOff x="0" y="0"/>
          <a:chExt cx="0" cy="0"/>
        </a:xfrm>
      </p:grpSpPr>
      <p:sp>
        <p:nvSpPr>
          <p:cNvPr id="105" name="Google Shape;105;p48"/>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48"/>
          <p:cNvSpPr txBox="1"/>
          <p:nvPr>
            <p:ph idx="1" type="body"/>
          </p:nvPr>
        </p:nvSpPr>
        <p:spPr>
          <a:xfrm>
            <a:off x="457200" y="160452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7" name="Google Shape;107;p48"/>
          <p:cNvSpPr txBox="1"/>
          <p:nvPr>
            <p:ph idx="2" type="body"/>
          </p:nvPr>
        </p:nvSpPr>
        <p:spPr>
          <a:xfrm>
            <a:off x="3239640" y="160452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8" name="Google Shape;108;p48"/>
          <p:cNvSpPr txBox="1"/>
          <p:nvPr>
            <p:ph idx="3" type="body"/>
          </p:nvPr>
        </p:nvSpPr>
        <p:spPr>
          <a:xfrm>
            <a:off x="6022080" y="160452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9" name="Google Shape;109;p48"/>
          <p:cNvSpPr txBox="1"/>
          <p:nvPr>
            <p:ph idx="4" type="body"/>
          </p:nvPr>
        </p:nvSpPr>
        <p:spPr>
          <a:xfrm>
            <a:off x="457200" y="368208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0" name="Google Shape;110;p48"/>
          <p:cNvSpPr txBox="1"/>
          <p:nvPr>
            <p:ph idx="5" type="body"/>
          </p:nvPr>
        </p:nvSpPr>
        <p:spPr>
          <a:xfrm>
            <a:off x="3239640" y="368208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11" name="Google Shape;111;p48"/>
          <p:cNvSpPr txBox="1"/>
          <p:nvPr>
            <p:ph idx="6" type="body"/>
          </p:nvPr>
        </p:nvSpPr>
        <p:spPr>
          <a:xfrm>
            <a:off x="6022080" y="3682080"/>
            <a:ext cx="26496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x">
  <p:cSld name="TITLE_AND_BODY">
    <p:spTree>
      <p:nvGrpSpPr>
        <p:cNvPr id="16" name="Shape 16"/>
        <p:cNvGrpSpPr/>
        <p:nvPr/>
      </p:nvGrpSpPr>
      <p:grpSpPr>
        <a:xfrm>
          <a:off x="0" y="0"/>
          <a:ext cx="0" cy="0"/>
          <a:chOff x="0" y="0"/>
          <a:chExt cx="0" cy="0"/>
        </a:xfrm>
      </p:grpSpPr>
      <p:sp>
        <p:nvSpPr>
          <p:cNvPr id="17" name="Google Shape;17;p28"/>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8"/>
          <p:cNvSpPr txBox="1"/>
          <p:nvPr>
            <p:ph idx="1" type="subTitle"/>
          </p:nvPr>
        </p:nvSpPr>
        <p:spPr>
          <a:xfrm>
            <a:off x="457200" y="1604520"/>
            <a:ext cx="8229240" cy="397728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type="twoObj">
  <p:cSld name="TWO_OBJECTS">
    <p:spTree>
      <p:nvGrpSpPr>
        <p:cNvPr id="19" name="Shape 19"/>
        <p:cNvGrpSpPr/>
        <p:nvPr/>
      </p:nvGrpSpPr>
      <p:grpSpPr>
        <a:xfrm>
          <a:off x="0" y="0"/>
          <a:ext cx="0" cy="0"/>
          <a:chOff x="0" y="0"/>
          <a:chExt cx="0" cy="0"/>
        </a:xfrm>
      </p:grpSpPr>
      <p:sp>
        <p:nvSpPr>
          <p:cNvPr id="20" name="Google Shape;20;p29"/>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9"/>
          <p:cNvSpPr txBox="1"/>
          <p:nvPr>
            <p:ph idx="1" type="body"/>
          </p:nvPr>
        </p:nvSpPr>
        <p:spPr>
          <a:xfrm>
            <a:off x="457200" y="1604520"/>
            <a:ext cx="401580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2" name="Google Shape;22;p29"/>
          <p:cNvSpPr txBox="1"/>
          <p:nvPr>
            <p:ph idx="2" type="body"/>
          </p:nvPr>
        </p:nvSpPr>
        <p:spPr>
          <a:xfrm>
            <a:off x="4674240" y="1604520"/>
            <a:ext cx="401580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3" name="Shape 23"/>
        <p:cNvGrpSpPr/>
        <p:nvPr/>
      </p:nvGrpSpPr>
      <p:grpSpPr>
        <a:xfrm>
          <a:off x="0" y="0"/>
          <a:ext cx="0" cy="0"/>
          <a:chOff x="0" y="0"/>
          <a:chExt cx="0" cy="0"/>
        </a:xfrm>
      </p:grpSpPr>
      <p:sp>
        <p:nvSpPr>
          <p:cNvPr id="24" name="Google Shape;24;p30"/>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entered Text" type="objOnly">
  <p:cSld name="OBJECT_ONLY">
    <p:spTree>
      <p:nvGrpSpPr>
        <p:cNvPr id="25" name="Shape 25"/>
        <p:cNvGrpSpPr/>
        <p:nvPr/>
      </p:nvGrpSpPr>
      <p:grpSpPr>
        <a:xfrm>
          <a:off x="0" y="0"/>
          <a:ext cx="0" cy="0"/>
          <a:chOff x="0" y="0"/>
          <a:chExt cx="0" cy="0"/>
        </a:xfrm>
      </p:grpSpPr>
      <p:sp>
        <p:nvSpPr>
          <p:cNvPr id="26" name="Google Shape;26;p31"/>
          <p:cNvSpPr txBox="1"/>
          <p:nvPr>
            <p:ph idx="1" type="subTitle"/>
          </p:nvPr>
        </p:nvSpPr>
        <p:spPr>
          <a:xfrm>
            <a:off x="457200" y="273600"/>
            <a:ext cx="8229240" cy="530784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and Content" type="twoObjAndObj">
  <p:cSld name="TWO_OBJECTS_AND_OBJECT">
    <p:spTree>
      <p:nvGrpSpPr>
        <p:cNvPr id="27" name="Shape 27"/>
        <p:cNvGrpSpPr/>
        <p:nvPr/>
      </p:nvGrpSpPr>
      <p:grpSpPr>
        <a:xfrm>
          <a:off x="0" y="0"/>
          <a:ext cx="0" cy="0"/>
          <a:chOff x="0" y="0"/>
          <a:chExt cx="0" cy="0"/>
        </a:xfrm>
      </p:grpSpPr>
      <p:sp>
        <p:nvSpPr>
          <p:cNvPr id="28" name="Google Shape;28;p32"/>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2"/>
          <p:cNvSpPr txBox="1"/>
          <p:nvPr>
            <p:ph idx="1" type="body"/>
          </p:nvPr>
        </p:nvSpPr>
        <p:spPr>
          <a:xfrm>
            <a:off x="45720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0" name="Google Shape;30;p32"/>
          <p:cNvSpPr txBox="1"/>
          <p:nvPr>
            <p:ph idx="2" type="body"/>
          </p:nvPr>
        </p:nvSpPr>
        <p:spPr>
          <a:xfrm>
            <a:off x="4674240" y="1604520"/>
            <a:ext cx="401580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1" name="Google Shape;31;p32"/>
          <p:cNvSpPr txBox="1"/>
          <p:nvPr>
            <p:ph idx="3" type="body"/>
          </p:nvPr>
        </p:nvSpPr>
        <p:spPr>
          <a:xfrm>
            <a:off x="457200" y="368208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Content and 2 Content" type="objAndTwoObj">
  <p:cSld name="OBJECT_AND_TWO_OBJECTS">
    <p:spTree>
      <p:nvGrpSpPr>
        <p:cNvPr id="32" name="Shape 32"/>
        <p:cNvGrpSpPr/>
        <p:nvPr/>
      </p:nvGrpSpPr>
      <p:grpSpPr>
        <a:xfrm>
          <a:off x="0" y="0"/>
          <a:ext cx="0" cy="0"/>
          <a:chOff x="0" y="0"/>
          <a:chExt cx="0" cy="0"/>
        </a:xfrm>
      </p:grpSpPr>
      <p:sp>
        <p:nvSpPr>
          <p:cNvPr id="33" name="Google Shape;33;p33"/>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33"/>
          <p:cNvSpPr txBox="1"/>
          <p:nvPr>
            <p:ph idx="1" type="body"/>
          </p:nvPr>
        </p:nvSpPr>
        <p:spPr>
          <a:xfrm>
            <a:off x="457200" y="1604520"/>
            <a:ext cx="401580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5" name="Google Shape;35;p33"/>
          <p:cNvSpPr txBox="1"/>
          <p:nvPr>
            <p:ph idx="2" type="body"/>
          </p:nvPr>
        </p:nvSpPr>
        <p:spPr>
          <a:xfrm>
            <a:off x="467424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 name="Google Shape;36;p33"/>
          <p:cNvSpPr txBox="1"/>
          <p:nvPr>
            <p:ph idx="3" type="body"/>
          </p:nvPr>
        </p:nvSpPr>
        <p:spPr>
          <a:xfrm>
            <a:off x="4674240" y="368208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2 Content over Content" type="twoObjOverTx">
  <p:cSld name="TWO_OBJECTS_OVER_TEXT">
    <p:spTree>
      <p:nvGrpSpPr>
        <p:cNvPr id="37" name="Shape 37"/>
        <p:cNvGrpSpPr/>
        <p:nvPr/>
      </p:nvGrpSpPr>
      <p:grpSpPr>
        <a:xfrm>
          <a:off x="0" y="0"/>
          <a:ext cx="0" cy="0"/>
          <a:chOff x="0" y="0"/>
          <a:chExt cx="0" cy="0"/>
        </a:xfrm>
      </p:grpSpPr>
      <p:sp>
        <p:nvSpPr>
          <p:cNvPr id="38" name="Google Shape;38;p34"/>
          <p:cNvSpPr txBox="1"/>
          <p:nvPr>
            <p:ph type="title"/>
          </p:nvPr>
        </p:nvSpPr>
        <p:spPr>
          <a:xfrm>
            <a:off x="457200" y="273600"/>
            <a:ext cx="8229240" cy="1144800"/>
          </a:xfrm>
          <a:prstGeom prst="rect">
            <a:avLst/>
          </a:prstGeom>
          <a:noFill/>
          <a:ln>
            <a:noFill/>
          </a:ln>
        </p:spPr>
        <p:txBody>
          <a:bodyPr anchorCtr="0" anchor="ctr"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4"/>
          <p:cNvSpPr txBox="1"/>
          <p:nvPr>
            <p:ph idx="1" type="body"/>
          </p:nvPr>
        </p:nvSpPr>
        <p:spPr>
          <a:xfrm>
            <a:off x="45720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0" name="Google Shape;40;p34"/>
          <p:cNvSpPr txBox="1"/>
          <p:nvPr>
            <p:ph idx="2" type="body"/>
          </p:nvPr>
        </p:nvSpPr>
        <p:spPr>
          <a:xfrm>
            <a:off x="4674240" y="1604520"/>
            <a:ext cx="401580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 name="Google Shape;41;p34"/>
          <p:cNvSpPr txBox="1"/>
          <p:nvPr>
            <p:ph idx="3" type="body"/>
          </p:nvPr>
        </p:nvSpPr>
        <p:spPr>
          <a:xfrm>
            <a:off x="457200" y="3682080"/>
            <a:ext cx="82292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image" Target="../media/image1.png"/><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9" name="Shape 9"/>
        <p:cNvGrpSpPr/>
        <p:nvPr/>
      </p:nvGrpSpPr>
      <p:grpSpPr>
        <a:xfrm>
          <a:off x="0" y="0"/>
          <a:ext cx="0" cy="0"/>
          <a:chOff x="0" y="0"/>
          <a:chExt cx="0" cy="0"/>
        </a:xfrm>
      </p:grpSpPr>
      <p:sp>
        <p:nvSpPr>
          <p:cNvPr id="10" name="Google Shape;10;p23"/>
          <p:cNvSpPr txBox="1"/>
          <p:nvPr>
            <p:ph type="title"/>
          </p:nvPr>
        </p:nvSpPr>
        <p:spPr>
          <a:xfrm>
            <a:off x="457200" y="273240"/>
            <a:ext cx="8228880" cy="1145160"/>
          </a:xfrm>
          <a:prstGeom prst="rect">
            <a:avLst/>
          </a:prstGeom>
          <a:noFill/>
          <a:ln>
            <a:noFill/>
          </a:ln>
        </p:spPr>
        <p:txBody>
          <a:bodyPr anchorCtr="0" anchor="ctr" bIns="0" lIns="0" spcFirstLastPara="1" rIns="0" wrap="square" tIns="0">
            <a:sp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 name="Google Shape;11;p23"/>
          <p:cNvSpPr txBox="1"/>
          <p:nvPr>
            <p:ph idx="1" type="body"/>
          </p:nvPr>
        </p:nvSpPr>
        <p:spPr>
          <a:xfrm>
            <a:off x="457200" y="1604520"/>
            <a:ext cx="8229240" cy="397728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0" name="Shape 60"/>
        <p:cNvGrpSpPr/>
        <p:nvPr/>
      </p:nvGrpSpPr>
      <p:grpSpPr>
        <a:xfrm>
          <a:off x="0" y="0"/>
          <a:ext cx="0" cy="0"/>
          <a:chOff x="0" y="0"/>
          <a:chExt cx="0" cy="0"/>
        </a:xfrm>
      </p:grpSpPr>
      <p:pic>
        <p:nvPicPr>
          <p:cNvPr id="61" name="Google Shape;61;p25"/>
          <p:cNvPicPr preferRelativeResize="0"/>
          <p:nvPr/>
        </p:nvPicPr>
        <p:blipFill rotWithShape="1">
          <a:blip r:embed="rId1">
            <a:alphaModFix/>
          </a:blip>
          <a:srcRect b="0" l="0" r="0" t="0"/>
          <a:stretch/>
        </p:blipFill>
        <p:spPr>
          <a:xfrm>
            <a:off x="8147160" y="6209640"/>
            <a:ext cx="515520" cy="523440"/>
          </a:xfrm>
          <a:prstGeom prst="rect">
            <a:avLst/>
          </a:prstGeom>
          <a:noFill/>
          <a:ln>
            <a:noFill/>
          </a:ln>
        </p:spPr>
      </p:pic>
      <p:sp>
        <p:nvSpPr>
          <p:cNvPr id="62" name="Google Shape;62;p25"/>
          <p:cNvSpPr txBox="1"/>
          <p:nvPr>
            <p:ph type="title"/>
          </p:nvPr>
        </p:nvSpPr>
        <p:spPr>
          <a:xfrm>
            <a:off x="457200" y="273600"/>
            <a:ext cx="8229240" cy="11448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63" name="Google Shape;63;p25"/>
          <p:cNvSpPr txBox="1"/>
          <p:nvPr>
            <p:ph idx="1" type="body"/>
          </p:nvPr>
        </p:nvSpPr>
        <p:spPr>
          <a:xfrm>
            <a:off x="457200" y="1604520"/>
            <a:ext cx="8229240" cy="397728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https://www.researchgate.net/profile/Akhil_Nair12" TargetMode="External"/><Relationship Id="rId4" Type="http://schemas.openxmlformats.org/officeDocument/2006/relationships/hyperlink" Target="https://www.researchgate.net/institution/National_Institute_of_Technology_Calicut" TargetMode="External"/><Relationship Id="rId5" Type="http://schemas.openxmlformats.org/officeDocument/2006/relationships/hyperlink" Target="http://clgiles.ist.psu.edu/pubs/jcdl2017-smartdl.pdf" TargetMode="External"/><Relationship Id="rId6" Type="http://schemas.openxmlformats.org/officeDocument/2006/relationships/hyperlink" Target="about:blank" TargetMode="External"/><Relationship Id="rId7" Type="http://schemas.openxmlformats.org/officeDocument/2006/relationships/hyperlink" Target="https://www.fullstackpython.com/flask.html" TargetMode="External"/><Relationship Id="rId8" Type="http://schemas.openxmlformats.org/officeDocument/2006/relationships/hyperlink" Target="https://www.fullstackpython.com/flask.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hyperlink" Target="https://www.researchgate.net/profile/Akhil_Nair12" TargetMode="External"/><Relationship Id="rId4" Type="http://schemas.openxmlformats.org/officeDocument/2006/relationships/hyperlink" Target="http://clgiles.ist.psu.edu/pubs/jcdl2017-smartdl.pdf"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hyperlink" Target="http://homepages.inf.ed.ac.uk/rbf/HIPR2/gryimage.htm" TargetMode="External"/><Relationship Id="rId4" Type="http://schemas.openxmlformats.org/officeDocument/2006/relationships/hyperlink" Target="http://homepages.inf.ed.ac.uk/rbf/HIPR2/colimage.htm" TargetMode="External"/><Relationship Id="rId5" Type="http://schemas.openxmlformats.org/officeDocument/2006/relationships/hyperlink" Target="http://homepages.inf.ed.ac.uk/rbf/HIPR2/binimage.ht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
          <p:cNvSpPr/>
          <p:nvPr/>
        </p:nvSpPr>
        <p:spPr>
          <a:xfrm>
            <a:off x="1905120" y="30960"/>
            <a:ext cx="6400080" cy="1415880"/>
          </a:xfrm>
          <a:prstGeom prst="rect">
            <a:avLst/>
          </a:prstGeom>
          <a:solidFill>
            <a:srgbClr val="DAE5F1"/>
          </a:solid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1" i="0" lang="en-IN" sz="2400" u="none" cap="none" strike="noStrike">
                <a:solidFill>
                  <a:srgbClr val="000000"/>
                </a:solidFill>
                <a:latin typeface="Times New Roman"/>
                <a:ea typeface="Times New Roman"/>
                <a:cs typeface="Times New Roman"/>
                <a:sym typeface="Times New Roman"/>
              </a:rPr>
              <a:t>St. Francis Institute of Technology</a:t>
            </a:r>
            <a:br>
              <a:rPr b="0" i="0" lang="en-IN" sz="1800" u="none" cap="none" strike="noStrike">
                <a:latin typeface="Arial"/>
                <a:ea typeface="Arial"/>
                <a:cs typeface="Arial"/>
                <a:sym typeface="Arial"/>
              </a:rPr>
            </a:br>
            <a:r>
              <a:rPr b="1" i="0" lang="en-IN" sz="2400" u="none" cap="none" strike="noStrike">
                <a:solidFill>
                  <a:srgbClr val="000000"/>
                </a:solidFill>
                <a:latin typeface="Times New Roman"/>
                <a:ea typeface="Times New Roman"/>
                <a:cs typeface="Times New Roman"/>
                <a:sym typeface="Times New Roman"/>
              </a:rPr>
              <a:t>Department of Computer Engineering</a:t>
            </a:r>
            <a:br>
              <a:rPr b="0" i="0" lang="en-IN" sz="1800" u="none" cap="none" strike="noStrike">
                <a:latin typeface="Arial"/>
                <a:ea typeface="Arial"/>
                <a:cs typeface="Arial"/>
                <a:sym typeface="Arial"/>
              </a:rPr>
            </a:br>
            <a:r>
              <a:rPr b="0" i="0" lang="en-IN" sz="2400" u="none" cap="none" strike="noStrike">
                <a:solidFill>
                  <a:srgbClr val="000000"/>
                </a:solidFill>
                <a:latin typeface="Times New Roman"/>
                <a:ea typeface="Times New Roman"/>
                <a:cs typeface="Times New Roman"/>
                <a:sym typeface="Times New Roman"/>
              </a:rPr>
              <a:t>Mini Project – Sem VI</a:t>
            </a:r>
            <a:endParaRPr b="0" i="0" sz="2400" u="none" cap="none" strike="noStrike">
              <a:latin typeface="Arial"/>
              <a:ea typeface="Arial"/>
              <a:cs typeface="Arial"/>
              <a:sym typeface="Arial"/>
            </a:endParaRPr>
          </a:p>
        </p:txBody>
      </p:sp>
      <p:sp>
        <p:nvSpPr>
          <p:cNvPr id="119" name="Google Shape;119;p1"/>
          <p:cNvSpPr/>
          <p:nvPr/>
        </p:nvSpPr>
        <p:spPr>
          <a:xfrm>
            <a:off x="573325" y="2058905"/>
            <a:ext cx="8530500" cy="8232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None/>
            </a:pPr>
            <a:r>
              <a:rPr b="1" i="0" lang="en-IN" sz="3500" u="none" cap="none" strike="noStrike">
                <a:latin typeface="Times New Roman"/>
                <a:ea typeface="Times New Roman"/>
                <a:cs typeface="Times New Roman"/>
                <a:sym typeface="Times New Roman"/>
              </a:rPr>
              <a:t>Book Recognition System</a:t>
            </a:r>
            <a:endParaRPr b="1" i="0" sz="3500" u="none" cap="none" strike="noStrike">
              <a:latin typeface="Times New Roman"/>
              <a:ea typeface="Times New Roman"/>
              <a:cs typeface="Times New Roman"/>
              <a:sym typeface="Times New Roman"/>
            </a:endParaRPr>
          </a:p>
        </p:txBody>
      </p:sp>
      <p:sp>
        <p:nvSpPr>
          <p:cNvPr id="120" name="Google Shape;120;p1"/>
          <p:cNvSpPr/>
          <p:nvPr/>
        </p:nvSpPr>
        <p:spPr>
          <a:xfrm>
            <a:off x="155520" y="-144360"/>
            <a:ext cx="304200" cy="30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
          <p:cNvSpPr/>
          <p:nvPr/>
        </p:nvSpPr>
        <p:spPr>
          <a:xfrm>
            <a:off x="307800" y="7920"/>
            <a:ext cx="304200" cy="30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
          <p:cNvSpPr/>
          <p:nvPr/>
        </p:nvSpPr>
        <p:spPr>
          <a:xfrm>
            <a:off x="460440" y="160200"/>
            <a:ext cx="304200" cy="30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
          <p:cNvSpPr/>
          <p:nvPr/>
        </p:nvSpPr>
        <p:spPr>
          <a:xfrm>
            <a:off x="612720" y="312840"/>
            <a:ext cx="304200" cy="30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 name="Google Shape;124;p1"/>
          <p:cNvPicPr preferRelativeResize="0"/>
          <p:nvPr/>
        </p:nvPicPr>
        <p:blipFill rotWithShape="1">
          <a:blip r:embed="rId3">
            <a:alphaModFix/>
          </a:blip>
          <a:srcRect b="0" l="0" r="0" t="0"/>
          <a:stretch/>
        </p:blipFill>
        <p:spPr>
          <a:xfrm>
            <a:off x="0" y="0"/>
            <a:ext cx="1828080" cy="1675800"/>
          </a:xfrm>
          <a:prstGeom prst="rect">
            <a:avLst/>
          </a:prstGeom>
          <a:noFill/>
          <a:ln>
            <a:noFill/>
          </a:ln>
        </p:spPr>
      </p:pic>
      <p:sp>
        <p:nvSpPr>
          <p:cNvPr id="125" name="Google Shape;125;p1"/>
          <p:cNvSpPr/>
          <p:nvPr/>
        </p:nvSpPr>
        <p:spPr>
          <a:xfrm>
            <a:off x="1219495" y="2882100"/>
            <a:ext cx="6705000" cy="33207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None/>
            </a:pPr>
            <a:r>
              <a:rPr b="1" i="0" lang="en-IN" sz="2400" u="none" cap="none" strike="noStrike">
                <a:solidFill>
                  <a:srgbClr val="0070C0"/>
                </a:solidFill>
                <a:latin typeface="Times New Roman"/>
                <a:ea typeface="Times New Roman"/>
                <a:cs typeface="Times New Roman"/>
                <a:sym typeface="Times New Roman"/>
              </a:rPr>
              <a:t>Group Members</a:t>
            </a:r>
            <a:endParaRPr b="0" i="0" sz="2400" u="none" cap="none" strike="noStrike">
              <a:latin typeface="Arial"/>
              <a:ea typeface="Arial"/>
              <a:cs typeface="Arial"/>
              <a:sym typeface="Arial"/>
            </a:endParaRPr>
          </a:p>
          <a:p>
            <a:pPr indent="0" lvl="0" marL="0" marR="0" rtl="0" algn="ctr">
              <a:lnSpc>
                <a:spcPct val="100000"/>
              </a:lnSpc>
              <a:spcBef>
                <a:spcPts val="0"/>
              </a:spcBef>
              <a:spcAft>
                <a:spcPts val="0"/>
              </a:spcAft>
              <a:buNone/>
            </a:pPr>
            <a:r>
              <a:t/>
            </a:r>
            <a:endParaRPr b="0" i="0" sz="2400" u="none" cap="none" strike="noStrike">
              <a:latin typeface="Arial"/>
              <a:ea typeface="Arial"/>
              <a:cs typeface="Arial"/>
              <a:sym typeface="Arial"/>
            </a:endParaRPr>
          </a:p>
          <a:p>
            <a:pPr indent="0" lvl="0" marL="0" marR="0" rtl="0" algn="ctr">
              <a:lnSpc>
                <a:spcPct val="100000"/>
              </a:lnSpc>
              <a:spcBef>
                <a:spcPts val="581"/>
              </a:spcBef>
              <a:spcAft>
                <a:spcPts val="0"/>
              </a:spcAft>
              <a:buNone/>
            </a:pPr>
            <a:r>
              <a:t/>
            </a:r>
            <a:endParaRPr b="0" i="0" sz="2400" u="none" cap="none" strike="noStrike">
              <a:latin typeface="Arial"/>
              <a:ea typeface="Arial"/>
              <a:cs typeface="Arial"/>
              <a:sym typeface="Arial"/>
            </a:endParaRPr>
          </a:p>
          <a:p>
            <a:pPr indent="0" lvl="0" marL="0" marR="0" rtl="0" algn="ctr">
              <a:lnSpc>
                <a:spcPct val="100000"/>
              </a:lnSpc>
              <a:spcBef>
                <a:spcPts val="581"/>
              </a:spcBef>
              <a:spcAft>
                <a:spcPts val="0"/>
              </a:spcAft>
              <a:buNone/>
            </a:pPr>
            <a:r>
              <a:t/>
            </a:r>
            <a:endParaRPr b="0" i="0" sz="2400" u="none" cap="none" strike="noStrike">
              <a:latin typeface="Arial"/>
              <a:ea typeface="Arial"/>
              <a:cs typeface="Arial"/>
              <a:sym typeface="Arial"/>
            </a:endParaRPr>
          </a:p>
          <a:p>
            <a:pPr indent="0" lvl="0" marL="0" marR="0" rtl="0" algn="ctr">
              <a:lnSpc>
                <a:spcPct val="100000"/>
              </a:lnSpc>
              <a:spcBef>
                <a:spcPts val="581"/>
              </a:spcBef>
              <a:spcAft>
                <a:spcPts val="0"/>
              </a:spcAft>
              <a:buNone/>
            </a:pPr>
            <a:r>
              <a:t/>
            </a:r>
            <a:endParaRPr b="0" i="0" sz="2400" u="none" cap="none" strike="noStrike">
              <a:latin typeface="Arial"/>
              <a:ea typeface="Arial"/>
              <a:cs typeface="Arial"/>
              <a:sym typeface="Arial"/>
            </a:endParaRPr>
          </a:p>
          <a:p>
            <a:pPr indent="0" lvl="0" marL="0" marR="0" rtl="0" algn="ctr">
              <a:lnSpc>
                <a:spcPct val="100000"/>
              </a:lnSpc>
              <a:spcBef>
                <a:spcPts val="581"/>
              </a:spcBef>
              <a:spcAft>
                <a:spcPts val="0"/>
              </a:spcAft>
              <a:buNone/>
            </a:pPr>
            <a:r>
              <a:t/>
            </a:r>
            <a:endParaRPr b="0" i="0" sz="2400" u="none" cap="none" strike="noStrike">
              <a:latin typeface="Arial"/>
              <a:ea typeface="Arial"/>
              <a:cs typeface="Arial"/>
              <a:sym typeface="Arial"/>
            </a:endParaRPr>
          </a:p>
        </p:txBody>
      </p:sp>
      <p:graphicFrame>
        <p:nvGraphicFramePr>
          <p:cNvPr id="126" name="Google Shape;126;p1"/>
          <p:cNvGraphicFramePr/>
          <p:nvPr/>
        </p:nvGraphicFramePr>
        <p:xfrm>
          <a:off x="2286000" y="3962520"/>
          <a:ext cx="3000000" cy="3000000"/>
        </p:xfrm>
        <a:graphic>
          <a:graphicData uri="http://schemas.openxmlformats.org/drawingml/2006/table">
            <a:tbl>
              <a:tblPr>
                <a:noFill/>
                <a:tableStyleId>{F116F215-5B13-4DC1-B9E9-84294BF54AEE}</a:tableStyleId>
              </a:tblPr>
              <a:tblGrid>
                <a:gridCol w="2552400"/>
                <a:gridCol w="2552750"/>
              </a:tblGrid>
              <a:tr h="417250">
                <a:tc>
                  <a:txBody>
                    <a:bodyPr/>
                    <a:lstStyle/>
                    <a:p>
                      <a:pPr indent="0" lvl="0" marL="0" marR="0" rtl="0" algn="ctr">
                        <a:lnSpc>
                          <a:spcPct val="100000"/>
                        </a:lnSpc>
                        <a:spcBef>
                          <a:spcPts val="0"/>
                        </a:spcBef>
                        <a:spcAft>
                          <a:spcPts val="0"/>
                        </a:spcAft>
                        <a:buNone/>
                      </a:pPr>
                      <a:r>
                        <a:rPr b="1" lang="en-IN" sz="1800" u="none" cap="none" strike="noStrike">
                          <a:solidFill>
                            <a:srgbClr val="000000"/>
                          </a:solidFill>
                          <a:latin typeface="Times New Roman"/>
                          <a:ea typeface="Times New Roman"/>
                          <a:cs typeface="Times New Roman"/>
                          <a:sym typeface="Times New Roman"/>
                        </a:rPr>
                        <a:t>Name of Student</a:t>
                      </a:r>
                      <a:endParaRPr b="0" sz="1800" u="none" cap="none" strike="noStrike">
                        <a:latin typeface="Arial"/>
                        <a:ea typeface="Arial"/>
                        <a:cs typeface="Arial"/>
                        <a:sym typeface="Arial"/>
                      </a:endParaRPr>
                    </a:p>
                  </a:txBody>
                  <a:tcPr marT="45725" marB="45725" marR="91450" marL="91450">
                    <a:lnL cap="flat" cmpd="sng" w="12225">
                      <a:solidFill>
                        <a:srgbClr val="000000"/>
                      </a:solidFill>
                      <a:prstDash val="solid"/>
                      <a:round/>
                      <a:headEnd len="sm" w="sm" type="none"/>
                      <a:tailEnd len="sm" w="sm" type="none"/>
                    </a:lnL>
                    <a:lnR cap="flat" cmpd="sng" w="12225">
                      <a:solidFill>
                        <a:srgbClr val="000000"/>
                      </a:solidFill>
                      <a:prstDash val="solid"/>
                      <a:round/>
                      <a:headEnd len="sm" w="sm" type="none"/>
                      <a:tailEnd len="sm" w="sm" type="none"/>
                    </a:lnR>
                    <a:lnT cap="flat" cmpd="sng" w="12225">
                      <a:solidFill>
                        <a:srgbClr val="000000"/>
                      </a:solidFill>
                      <a:prstDash val="solid"/>
                      <a:round/>
                      <a:headEnd len="sm" w="sm" type="none"/>
                      <a:tailEnd len="sm" w="sm" type="none"/>
                    </a:lnT>
                    <a:lnB cap="flat" cmpd="sng" w="122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IN" sz="1800" u="none" cap="none" strike="noStrike">
                          <a:solidFill>
                            <a:srgbClr val="000000"/>
                          </a:solidFill>
                          <a:latin typeface="Times New Roman"/>
                          <a:ea typeface="Times New Roman"/>
                          <a:cs typeface="Times New Roman"/>
                          <a:sym typeface="Times New Roman"/>
                        </a:rPr>
                        <a:t>Class-Roll No.</a:t>
                      </a:r>
                      <a:endParaRPr b="0" sz="1800" u="none" cap="none" strike="noStrike">
                        <a:latin typeface="Arial"/>
                        <a:ea typeface="Arial"/>
                        <a:cs typeface="Arial"/>
                        <a:sym typeface="Arial"/>
                      </a:endParaRPr>
                    </a:p>
                  </a:txBody>
                  <a:tcPr marT="45725" marB="45725" marR="91450" marL="91450">
                    <a:lnL cap="flat" cmpd="sng" w="12225">
                      <a:solidFill>
                        <a:srgbClr val="000000"/>
                      </a:solidFill>
                      <a:prstDash val="solid"/>
                      <a:round/>
                      <a:headEnd len="sm" w="sm" type="none"/>
                      <a:tailEnd len="sm" w="sm" type="none"/>
                    </a:lnL>
                    <a:lnR cap="flat" cmpd="sng" w="12225">
                      <a:solidFill>
                        <a:srgbClr val="000000"/>
                      </a:solidFill>
                      <a:prstDash val="solid"/>
                      <a:round/>
                      <a:headEnd len="sm" w="sm" type="none"/>
                      <a:tailEnd len="sm" w="sm" type="none"/>
                    </a:lnR>
                    <a:lnT cap="flat" cmpd="sng" w="12225">
                      <a:solidFill>
                        <a:srgbClr val="000000"/>
                      </a:solidFill>
                      <a:prstDash val="solid"/>
                      <a:round/>
                      <a:headEnd len="sm" w="sm" type="none"/>
                      <a:tailEnd len="sm" w="sm" type="none"/>
                    </a:lnT>
                    <a:lnB cap="flat" cmpd="sng" w="12225">
                      <a:solidFill>
                        <a:srgbClr val="000000"/>
                      </a:solidFill>
                      <a:prstDash val="solid"/>
                      <a:round/>
                      <a:headEnd len="sm" w="sm" type="none"/>
                      <a:tailEnd len="sm" w="sm" type="none"/>
                    </a:lnB>
                  </a:tcPr>
                </a:tc>
              </a:tr>
              <a:tr h="496800">
                <a:tc>
                  <a:txBody>
                    <a:bodyPr/>
                    <a:lstStyle/>
                    <a:p>
                      <a:pPr indent="0" lvl="0" marL="0" marR="0" rtl="0" algn="ctr">
                        <a:lnSpc>
                          <a:spcPct val="100000"/>
                        </a:lnSpc>
                        <a:spcBef>
                          <a:spcPts val="0"/>
                        </a:spcBef>
                        <a:spcAft>
                          <a:spcPts val="0"/>
                        </a:spcAft>
                        <a:buNone/>
                      </a:pPr>
                      <a:r>
                        <a:rPr b="0" lang="en-IN" sz="1800" u="none" cap="none" strike="noStrike">
                          <a:solidFill>
                            <a:srgbClr val="000000"/>
                          </a:solidFill>
                          <a:latin typeface="Times New Roman"/>
                          <a:ea typeface="Times New Roman"/>
                          <a:cs typeface="Times New Roman"/>
                          <a:sym typeface="Times New Roman"/>
                        </a:rPr>
                        <a:t>Chelamallu Vinutha</a:t>
                      </a:r>
                      <a:endParaRPr b="0" sz="1800" u="none" cap="none" strike="noStrike">
                        <a:latin typeface="Arial"/>
                        <a:ea typeface="Arial"/>
                        <a:cs typeface="Arial"/>
                        <a:sym typeface="Arial"/>
                      </a:endParaRPr>
                    </a:p>
                  </a:txBody>
                  <a:tcPr marT="45725" marB="45725" marR="91450" marL="91450">
                    <a:lnL cap="flat" cmpd="sng" w="12225">
                      <a:solidFill>
                        <a:srgbClr val="000000"/>
                      </a:solidFill>
                      <a:prstDash val="solid"/>
                      <a:round/>
                      <a:headEnd len="sm" w="sm" type="none"/>
                      <a:tailEnd len="sm" w="sm" type="none"/>
                    </a:lnL>
                    <a:lnR cap="flat" cmpd="sng" w="12225">
                      <a:solidFill>
                        <a:srgbClr val="000000"/>
                      </a:solidFill>
                      <a:prstDash val="solid"/>
                      <a:round/>
                      <a:headEnd len="sm" w="sm" type="none"/>
                      <a:tailEnd len="sm" w="sm" type="none"/>
                    </a:lnR>
                    <a:lnT cap="flat" cmpd="sng" w="12225">
                      <a:solidFill>
                        <a:srgbClr val="000000"/>
                      </a:solidFill>
                      <a:prstDash val="solid"/>
                      <a:round/>
                      <a:headEnd len="sm" w="sm" type="none"/>
                      <a:tailEnd len="sm" w="sm" type="none"/>
                    </a:lnT>
                    <a:lnB cap="flat" cmpd="sng" w="122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IN" sz="1800" u="none" cap="none" strike="noStrike">
                          <a:solidFill>
                            <a:srgbClr val="000000"/>
                          </a:solidFill>
                          <a:latin typeface="Times New Roman"/>
                          <a:ea typeface="Times New Roman"/>
                          <a:cs typeface="Times New Roman"/>
                          <a:sym typeface="Times New Roman"/>
                        </a:rPr>
                        <a:t>TE CMPN A-13</a:t>
                      </a:r>
                      <a:endParaRPr b="0" sz="1800" u="none" cap="none" strike="noStrike">
                        <a:latin typeface="Arial"/>
                        <a:ea typeface="Arial"/>
                        <a:cs typeface="Arial"/>
                        <a:sym typeface="Arial"/>
                      </a:endParaRPr>
                    </a:p>
                  </a:txBody>
                  <a:tcPr marT="45725" marB="45725" marR="91450" marL="91450">
                    <a:lnL cap="flat" cmpd="sng" w="12225">
                      <a:solidFill>
                        <a:srgbClr val="000000"/>
                      </a:solidFill>
                      <a:prstDash val="solid"/>
                      <a:round/>
                      <a:headEnd len="sm" w="sm" type="none"/>
                      <a:tailEnd len="sm" w="sm" type="none"/>
                    </a:lnL>
                    <a:lnR cap="flat" cmpd="sng" w="12225">
                      <a:solidFill>
                        <a:srgbClr val="000000"/>
                      </a:solidFill>
                      <a:prstDash val="solid"/>
                      <a:round/>
                      <a:headEnd len="sm" w="sm" type="none"/>
                      <a:tailEnd len="sm" w="sm" type="none"/>
                    </a:lnR>
                    <a:lnT cap="flat" cmpd="sng" w="12225">
                      <a:solidFill>
                        <a:srgbClr val="000000"/>
                      </a:solidFill>
                      <a:prstDash val="solid"/>
                      <a:round/>
                      <a:headEnd len="sm" w="sm" type="none"/>
                      <a:tailEnd len="sm" w="sm" type="none"/>
                    </a:lnT>
                    <a:lnB cap="flat" cmpd="sng" w="12225">
                      <a:solidFill>
                        <a:srgbClr val="000000"/>
                      </a:solidFill>
                      <a:prstDash val="solid"/>
                      <a:round/>
                      <a:headEnd len="sm" w="sm" type="none"/>
                      <a:tailEnd len="sm" w="sm" type="none"/>
                    </a:lnB>
                  </a:tcPr>
                </a:tc>
              </a:tr>
              <a:tr h="511925">
                <a:tc>
                  <a:txBody>
                    <a:bodyPr/>
                    <a:lstStyle/>
                    <a:p>
                      <a:pPr indent="0" lvl="0" marL="0" marR="0" rtl="0" algn="ctr">
                        <a:lnSpc>
                          <a:spcPct val="100000"/>
                        </a:lnSpc>
                        <a:spcBef>
                          <a:spcPts val="0"/>
                        </a:spcBef>
                        <a:spcAft>
                          <a:spcPts val="0"/>
                        </a:spcAft>
                        <a:buNone/>
                      </a:pPr>
                      <a:r>
                        <a:rPr b="0" lang="en-IN" sz="1800" u="none" cap="none" strike="noStrike">
                          <a:solidFill>
                            <a:srgbClr val="000000"/>
                          </a:solidFill>
                          <a:latin typeface="Times New Roman"/>
                          <a:ea typeface="Times New Roman"/>
                          <a:cs typeface="Times New Roman"/>
                          <a:sym typeface="Times New Roman"/>
                        </a:rPr>
                        <a:t>Melita Coutinho</a:t>
                      </a:r>
                      <a:endParaRPr b="0" sz="1800" u="none" cap="none" strike="noStrike">
                        <a:latin typeface="Arial"/>
                        <a:ea typeface="Arial"/>
                        <a:cs typeface="Arial"/>
                        <a:sym typeface="Arial"/>
                      </a:endParaRPr>
                    </a:p>
                  </a:txBody>
                  <a:tcPr marT="45725" marB="45725" marR="91450" marL="91450">
                    <a:lnL cap="flat" cmpd="sng" w="12225">
                      <a:solidFill>
                        <a:srgbClr val="000000"/>
                      </a:solidFill>
                      <a:prstDash val="solid"/>
                      <a:round/>
                      <a:headEnd len="sm" w="sm" type="none"/>
                      <a:tailEnd len="sm" w="sm" type="none"/>
                    </a:lnL>
                    <a:lnR cap="flat" cmpd="sng" w="12225">
                      <a:solidFill>
                        <a:srgbClr val="000000"/>
                      </a:solidFill>
                      <a:prstDash val="solid"/>
                      <a:round/>
                      <a:headEnd len="sm" w="sm" type="none"/>
                      <a:tailEnd len="sm" w="sm" type="none"/>
                    </a:lnR>
                    <a:lnT cap="flat" cmpd="sng" w="12225">
                      <a:solidFill>
                        <a:srgbClr val="000000"/>
                      </a:solidFill>
                      <a:prstDash val="solid"/>
                      <a:round/>
                      <a:headEnd len="sm" w="sm" type="none"/>
                      <a:tailEnd len="sm" w="sm" type="none"/>
                    </a:lnT>
                    <a:lnB cap="flat" cmpd="sng" w="122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IN" sz="1800" u="none" cap="none" strike="noStrike">
                          <a:solidFill>
                            <a:srgbClr val="000000"/>
                          </a:solidFill>
                          <a:latin typeface="Times New Roman"/>
                          <a:ea typeface="Times New Roman"/>
                          <a:cs typeface="Times New Roman"/>
                          <a:sym typeface="Times New Roman"/>
                        </a:rPr>
                        <a:t>TE CMPN A-15</a:t>
                      </a:r>
                      <a:endParaRPr b="0" sz="1800" u="none" cap="none" strike="noStrike">
                        <a:latin typeface="Arial"/>
                        <a:ea typeface="Arial"/>
                        <a:cs typeface="Arial"/>
                        <a:sym typeface="Arial"/>
                      </a:endParaRPr>
                    </a:p>
                  </a:txBody>
                  <a:tcPr marT="45725" marB="45725" marR="91450" marL="91450">
                    <a:lnL cap="flat" cmpd="sng" w="12225">
                      <a:solidFill>
                        <a:srgbClr val="000000"/>
                      </a:solidFill>
                      <a:prstDash val="solid"/>
                      <a:round/>
                      <a:headEnd len="sm" w="sm" type="none"/>
                      <a:tailEnd len="sm" w="sm" type="none"/>
                    </a:lnL>
                    <a:lnR cap="flat" cmpd="sng" w="12225">
                      <a:solidFill>
                        <a:srgbClr val="000000"/>
                      </a:solidFill>
                      <a:prstDash val="solid"/>
                      <a:round/>
                      <a:headEnd len="sm" w="sm" type="none"/>
                      <a:tailEnd len="sm" w="sm" type="none"/>
                    </a:lnR>
                    <a:lnT cap="flat" cmpd="sng" w="12225">
                      <a:solidFill>
                        <a:srgbClr val="000000"/>
                      </a:solidFill>
                      <a:prstDash val="solid"/>
                      <a:round/>
                      <a:headEnd len="sm" w="sm" type="none"/>
                      <a:tailEnd len="sm" w="sm" type="none"/>
                    </a:lnT>
                    <a:lnB cap="flat" cmpd="sng" w="12225">
                      <a:solidFill>
                        <a:srgbClr val="000000"/>
                      </a:solidFill>
                      <a:prstDash val="solid"/>
                      <a:round/>
                      <a:headEnd len="sm" w="sm" type="none"/>
                      <a:tailEnd len="sm" w="sm" type="none"/>
                    </a:lnB>
                  </a:tcPr>
                </a:tc>
              </a:tr>
              <a:tr h="487450">
                <a:tc>
                  <a:txBody>
                    <a:bodyPr/>
                    <a:lstStyle/>
                    <a:p>
                      <a:pPr indent="0" lvl="0" marL="0" marR="0" rtl="0" algn="ctr">
                        <a:lnSpc>
                          <a:spcPct val="100000"/>
                        </a:lnSpc>
                        <a:spcBef>
                          <a:spcPts val="0"/>
                        </a:spcBef>
                        <a:spcAft>
                          <a:spcPts val="0"/>
                        </a:spcAft>
                        <a:buNone/>
                      </a:pPr>
                      <a:r>
                        <a:rPr b="0" lang="en-IN" sz="1800" u="none" cap="none" strike="noStrike">
                          <a:solidFill>
                            <a:srgbClr val="000000"/>
                          </a:solidFill>
                          <a:latin typeface="Times New Roman"/>
                          <a:ea typeface="Times New Roman"/>
                          <a:cs typeface="Times New Roman"/>
                          <a:sym typeface="Times New Roman"/>
                        </a:rPr>
                        <a:t>Jenny D’cruz</a:t>
                      </a:r>
                      <a:endParaRPr b="0" sz="1800" u="none" cap="none" strike="noStrike">
                        <a:latin typeface="Arial"/>
                        <a:ea typeface="Arial"/>
                        <a:cs typeface="Arial"/>
                        <a:sym typeface="Arial"/>
                      </a:endParaRPr>
                    </a:p>
                  </a:txBody>
                  <a:tcPr marT="45725" marB="45725" marR="91450" marL="91450">
                    <a:lnL cap="flat" cmpd="sng" w="12225">
                      <a:solidFill>
                        <a:srgbClr val="000000"/>
                      </a:solidFill>
                      <a:prstDash val="solid"/>
                      <a:round/>
                      <a:headEnd len="sm" w="sm" type="none"/>
                      <a:tailEnd len="sm" w="sm" type="none"/>
                    </a:lnL>
                    <a:lnR cap="flat" cmpd="sng" w="12225">
                      <a:solidFill>
                        <a:srgbClr val="000000"/>
                      </a:solidFill>
                      <a:prstDash val="solid"/>
                      <a:round/>
                      <a:headEnd len="sm" w="sm" type="none"/>
                      <a:tailEnd len="sm" w="sm" type="none"/>
                    </a:lnR>
                    <a:lnT cap="flat" cmpd="sng" w="12225">
                      <a:solidFill>
                        <a:srgbClr val="000000"/>
                      </a:solidFill>
                      <a:prstDash val="solid"/>
                      <a:round/>
                      <a:headEnd len="sm" w="sm" type="none"/>
                      <a:tailEnd len="sm" w="sm" type="none"/>
                    </a:lnT>
                    <a:lnB cap="flat" cmpd="sng" w="12225">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lang="en-IN" sz="1800" u="none" cap="none" strike="noStrike">
                          <a:solidFill>
                            <a:srgbClr val="000000"/>
                          </a:solidFill>
                          <a:latin typeface="Times New Roman"/>
                          <a:ea typeface="Times New Roman"/>
                          <a:cs typeface="Times New Roman"/>
                          <a:sym typeface="Times New Roman"/>
                        </a:rPr>
                        <a:t>TE CMPN A-20</a:t>
                      </a:r>
                      <a:endParaRPr b="0" sz="1800" u="none" cap="none" strike="noStrike">
                        <a:latin typeface="Arial"/>
                        <a:ea typeface="Arial"/>
                        <a:cs typeface="Arial"/>
                        <a:sym typeface="Arial"/>
                      </a:endParaRPr>
                    </a:p>
                  </a:txBody>
                  <a:tcPr marT="45725" marB="45725" marR="91450" marL="91450">
                    <a:lnL cap="flat" cmpd="sng" w="12225">
                      <a:solidFill>
                        <a:srgbClr val="000000"/>
                      </a:solidFill>
                      <a:prstDash val="solid"/>
                      <a:round/>
                      <a:headEnd len="sm" w="sm" type="none"/>
                      <a:tailEnd len="sm" w="sm" type="none"/>
                    </a:lnL>
                    <a:lnR cap="flat" cmpd="sng" w="12225">
                      <a:solidFill>
                        <a:srgbClr val="000000"/>
                      </a:solidFill>
                      <a:prstDash val="solid"/>
                      <a:round/>
                      <a:headEnd len="sm" w="sm" type="none"/>
                      <a:tailEnd len="sm" w="sm" type="none"/>
                    </a:lnR>
                    <a:lnT cap="flat" cmpd="sng" w="12225">
                      <a:solidFill>
                        <a:srgbClr val="000000"/>
                      </a:solidFill>
                      <a:prstDash val="solid"/>
                      <a:round/>
                      <a:headEnd len="sm" w="sm" type="none"/>
                      <a:tailEnd len="sm" w="sm" type="none"/>
                    </a:lnT>
                    <a:lnB cap="flat" cmpd="sng" w="12225">
                      <a:solidFill>
                        <a:srgbClr val="000000"/>
                      </a:solidFill>
                      <a:prstDash val="solid"/>
                      <a:round/>
                      <a:headEnd len="sm" w="sm" type="none"/>
                      <a:tailEnd len="sm" w="sm" type="none"/>
                    </a:lnB>
                  </a:tcPr>
                </a:tc>
              </a:tr>
            </a:tbl>
          </a:graphicData>
        </a:graphic>
      </p:graphicFrame>
      <p:pic>
        <p:nvPicPr>
          <p:cNvPr id="127" name="Google Shape;127;p1"/>
          <p:cNvPicPr preferRelativeResize="0"/>
          <p:nvPr/>
        </p:nvPicPr>
        <p:blipFill>
          <a:blip r:embed="rId4">
            <a:alphaModFix/>
          </a:blip>
          <a:stretch>
            <a:fillRect/>
          </a:stretch>
        </p:blipFill>
        <p:spPr>
          <a:xfrm>
            <a:off x="7635075" y="99387"/>
            <a:ext cx="1476504" cy="1279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g7fe5283669_0_0"/>
          <p:cNvSpPr/>
          <p:nvPr/>
        </p:nvSpPr>
        <p:spPr>
          <a:xfrm>
            <a:off x="457200" y="274680"/>
            <a:ext cx="8229000" cy="11424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4400">
                <a:latin typeface="Times New Roman"/>
                <a:ea typeface="Times New Roman"/>
                <a:cs typeface="Times New Roman"/>
                <a:sym typeface="Times New Roman"/>
              </a:rPr>
              <a:t>Preprocessing Algorithm</a:t>
            </a:r>
            <a:endParaRPr b="0" i="0" sz="4400" u="none" cap="none" strike="noStrike">
              <a:latin typeface="Arial"/>
              <a:ea typeface="Arial"/>
              <a:cs typeface="Arial"/>
              <a:sym typeface="Arial"/>
            </a:endParaRPr>
          </a:p>
        </p:txBody>
      </p:sp>
      <p:sp>
        <p:nvSpPr>
          <p:cNvPr id="208" name="Google Shape;208;g7fe5283669_0_0"/>
          <p:cNvSpPr/>
          <p:nvPr/>
        </p:nvSpPr>
        <p:spPr>
          <a:xfrm>
            <a:off x="457200" y="1600200"/>
            <a:ext cx="8229000" cy="45981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0" lvl="0" marL="0" rtl="0" algn="l">
              <a:lnSpc>
                <a:spcPct val="150000"/>
              </a:lnSpc>
              <a:spcBef>
                <a:spcPts val="0"/>
              </a:spcBef>
              <a:spcAft>
                <a:spcPts val="0"/>
              </a:spcAft>
              <a:buNone/>
            </a:pPr>
            <a:r>
              <a:rPr b="1" lang="en-IN" sz="1600">
                <a:highlight>
                  <a:srgbClr val="FFFFFF"/>
                </a:highlight>
                <a:latin typeface="Times New Roman"/>
                <a:ea typeface="Times New Roman"/>
                <a:cs typeface="Times New Roman"/>
                <a:sym typeface="Times New Roman"/>
              </a:rPr>
              <a:t>procedure AdaptiveThreshold(in,out,w,h):</a:t>
            </a:r>
            <a:endParaRPr b="1"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for i = 0 to w do</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     sum ← 0</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   for j = 0 to h do</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          sum ← sum + in[i,j]</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          if i = 0 then</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               intImg[i,j] ← sum</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          else</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               intImg[i,j] ← intImg[i - 1,j] + sum</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          end if</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     end for</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IN" sz="1600">
                <a:highlight>
                  <a:srgbClr val="FFFFFF"/>
                </a:highlight>
                <a:latin typeface="Times New Roman"/>
                <a:ea typeface="Times New Roman"/>
                <a:cs typeface="Times New Roman"/>
                <a:sym typeface="Times New Roman"/>
              </a:rPr>
              <a:t>end for</a:t>
            </a:r>
            <a:endParaRPr sz="1600">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600">
              <a:highlight>
                <a:srgbClr val="FFFFFF"/>
              </a:highlight>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t/>
            </a:r>
            <a:endParaRPr sz="3100">
              <a:highlight>
                <a:srgbClr val="FFFFFF"/>
              </a:highlight>
              <a:latin typeface="Times New Roman"/>
              <a:ea typeface="Times New Roman"/>
              <a:cs typeface="Times New Roman"/>
              <a:sym typeface="Times New Roman"/>
            </a:endParaRPr>
          </a:p>
        </p:txBody>
      </p:sp>
      <p:sp>
        <p:nvSpPr>
          <p:cNvPr id="209" name="Google Shape;209;g7fe5283669_0_0"/>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10" name="Google Shape;210;g7fe5283669_0_0"/>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211" name="Google Shape;211;g7fe5283669_0_0"/>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g7fe5283669_0_15"/>
          <p:cNvSpPr/>
          <p:nvPr/>
        </p:nvSpPr>
        <p:spPr>
          <a:xfrm>
            <a:off x="457200" y="274680"/>
            <a:ext cx="8229000" cy="11424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4400">
                <a:latin typeface="Times New Roman"/>
                <a:ea typeface="Times New Roman"/>
                <a:cs typeface="Times New Roman"/>
                <a:sym typeface="Times New Roman"/>
              </a:rPr>
              <a:t>Preprocessing Algorithm</a:t>
            </a:r>
            <a:endParaRPr b="0" i="0" sz="4400" u="none" cap="none" strike="noStrike">
              <a:latin typeface="Arial"/>
              <a:ea typeface="Arial"/>
              <a:cs typeface="Arial"/>
              <a:sym typeface="Arial"/>
            </a:endParaRPr>
          </a:p>
        </p:txBody>
      </p:sp>
      <p:sp>
        <p:nvSpPr>
          <p:cNvPr id="218" name="Google Shape;218;g7fe5283669_0_15"/>
          <p:cNvSpPr/>
          <p:nvPr/>
        </p:nvSpPr>
        <p:spPr>
          <a:xfrm>
            <a:off x="457200" y="1600200"/>
            <a:ext cx="8229000" cy="45981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for i = 0 to w do</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for j = 0 to h do</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x1← i - s/2 {border checking is not shown}</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x2 ← i + s/2</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y1 ← j - s/2</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y2 ← j + s/2</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count ← (x2 - x1) x (y2 - y1)</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sum ← intImg [x2,y2] - intImg[x2, y1 - 1] - intImg[x1 - 1, y2] + intImg[x1 - 1, y1 - 1]</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if(in[i,j] x count) &lt; = (sum x (100 - t)/100) then</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out[i, j] ← 0</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else</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out[i, j] ← 255</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end if</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     end for</a:t>
            </a:r>
            <a:endParaRPr sz="1300">
              <a:solidFill>
                <a:schemeClr val="dk1"/>
              </a:solidFill>
              <a:highlight>
                <a:srgbClr val="FFFFFF"/>
              </a:highlight>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lang="en-IN" sz="1300">
                <a:solidFill>
                  <a:schemeClr val="dk1"/>
                </a:solidFill>
                <a:highlight>
                  <a:srgbClr val="FFFFFF"/>
                </a:highlight>
                <a:latin typeface="Times New Roman"/>
                <a:ea typeface="Times New Roman"/>
                <a:cs typeface="Times New Roman"/>
                <a:sym typeface="Times New Roman"/>
              </a:rPr>
              <a:t>end for</a:t>
            </a:r>
            <a:endParaRPr sz="1300">
              <a:solidFill>
                <a:schemeClr val="dk1"/>
              </a:solidFill>
              <a:highlight>
                <a:srgbClr val="FFFFFF"/>
              </a:highlight>
              <a:latin typeface="Times New Roman"/>
              <a:ea typeface="Times New Roman"/>
              <a:cs typeface="Times New Roman"/>
              <a:sym typeface="Times New Roman"/>
            </a:endParaRPr>
          </a:p>
          <a:p>
            <a:pPr indent="0" lvl="0" marL="0" marR="0" rtl="0" algn="just">
              <a:lnSpc>
                <a:spcPct val="100000"/>
              </a:lnSpc>
              <a:spcBef>
                <a:spcPts val="0"/>
              </a:spcBef>
              <a:spcAft>
                <a:spcPts val="0"/>
              </a:spcAft>
              <a:buNone/>
            </a:pPr>
            <a:r>
              <a:t/>
            </a:r>
            <a:endParaRPr b="1" sz="1700">
              <a:highlight>
                <a:srgbClr val="FFFFFF"/>
              </a:highlight>
              <a:latin typeface="Times New Roman"/>
              <a:ea typeface="Times New Roman"/>
              <a:cs typeface="Times New Roman"/>
              <a:sym typeface="Times New Roman"/>
            </a:endParaRPr>
          </a:p>
        </p:txBody>
      </p:sp>
      <p:sp>
        <p:nvSpPr>
          <p:cNvPr id="219" name="Google Shape;219;g7fe5283669_0_15"/>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20" name="Google Shape;220;g7fe5283669_0_15"/>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221" name="Google Shape;221;g7fe5283669_0_15"/>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g839147e3cf_0_16"/>
          <p:cNvSpPr/>
          <p:nvPr/>
        </p:nvSpPr>
        <p:spPr>
          <a:xfrm>
            <a:off x="457200" y="274680"/>
            <a:ext cx="8229000" cy="11424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4400">
                <a:latin typeface="Times New Roman"/>
                <a:ea typeface="Times New Roman"/>
                <a:cs typeface="Times New Roman"/>
                <a:sym typeface="Times New Roman"/>
              </a:rPr>
              <a:t>Component Analysis</a:t>
            </a:r>
            <a:endParaRPr b="0" i="0" sz="4400" u="none" cap="none" strike="noStrike">
              <a:latin typeface="Arial"/>
              <a:ea typeface="Arial"/>
              <a:cs typeface="Arial"/>
              <a:sym typeface="Arial"/>
            </a:endParaRPr>
          </a:p>
        </p:txBody>
      </p:sp>
      <p:sp>
        <p:nvSpPr>
          <p:cNvPr id="227" name="Google Shape;227;g839147e3cf_0_16"/>
          <p:cNvSpPr/>
          <p:nvPr/>
        </p:nvSpPr>
        <p:spPr>
          <a:xfrm>
            <a:off x="457200" y="1600200"/>
            <a:ext cx="8229000" cy="45981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0" lvl="0" marL="0" rtl="0" algn="l">
              <a:lnSpc>
                <a:spcPct val="90200"/>
              </a:lnSpc>
              <a:spcBef>
                <a:spcPts val="0"/>
              </a:spcBef>
              <a:spcAft>
                <a:spcPts val="0"/>
              </a:spcAft>
              <a:buNone/>
            </a:pPr>
            <a:r>
              <a:rPr lang="en-IN" sz="3600">
                <a:solidFill>
                  <a:schemeClr val="dk1"/>
                </a:solidFill>
                <a:highlight>
                  <a:srgbClr val="FFFFFF"/>
                </a:highlight>
                <a:latin typeface="Times New Roman"/>
                <a:ea typeface="Times New Roman"/>
                <a:cs typeface="Times New Roman"/>
                <a:sym typeface="Times New Roman"/>
              </a:rPr>
              <a:t>Component Analysis is the second step of OCR, </a:t>
            </a:r>
            <a:endParaRPr sz="3600">
              <a:solidFill>
                <a:schemeClr val="dk1"/>
              </a:solidFill>
              <a:highlight>
                <a:srgbClr val="FFFFFF"/>
              </a:highlight>
              <a:latin typeface="Times New Roman"/>
              <a:ea typeface="Times New Roman"/>
              <a:cs typeface="Times New Roman"/>
              <a:sym typeface="Times New Roman"/>
            </a:endParaRPr>
          </a:p>
          <a:p>
            <a:pPr indent="-457200" lvl="0" marL="457200" rtl="0" algn="l">
              <a:lnSpc>
                <a:spcPct val="90200"/>
              </a:lnSpc>
              <a:spcBef>
                <a:spcPts val="0"/>
              </a:spcBef>
              <a:spcAft>
                <a:spcPts val="0"/>
              </a:spcAft>
              <a:buClr>
                <a:schemeClr val="dk1"/>
              </a:buClr>
              <a:buSzPts val="3600"/>
              <a:buFont typeface="Times New Roman"/>
              <a:buChar char="●"/>
            </a:pPr>
            <a:r>
              <a:rPr lang="en-IN" sz="3600">
                <a:solidFill>
                  <a:schemeClr val="dk1"/>
                </a:solidFill>
                <a:highlight>
                  <a:srgbClr val="FFFFFF"/>
                </a:highlight>
                <a:latin typeface="Times New Roman"/>
                <a:ea typeface="Times New Roman"/>
                <a:cs typeface="Times New Roman"/>
                <a:sym typeface="Times New Roman"/>
              </a:rPr>
              <a:t>d</a:t>
            </a:r>
            <a:r>
              <a:rPr lang="en-IN" sz="3600">
                <a:solidFill>
                  <a:schemeClr val="dk1"/>
                </a:solidFill>
                <a:highlight>
                  <a:srgbClr val="FFFFFF"/>
                </a:highlight>
                <a:latin typeface="Times New Roman"/>
                <a:ea typeface="Times New Roman"/>
                <a:cs typeface="Times New Roman"/>
                <a:sym typeface="Times New Roman"/>
              </a:rPr>
              <a:t>ivides an image into areas of text and </a:t>
            </a:r>
            <a:r>
              <a:rPr lang="en-IN" sz="3600">
                <a:solidFill>
                  <a:schemeClr val="dk1"/>
                </a:solidFill>
                <a:highlight>
                  <a:srgbClr val="FFFFFF"/>
                </a:highlight>
                <a:latin typeface="Times New Roman"/>
                <a:ea typeface="Times New Roman"/>
                <a:cs typeface="Times New Roman"/>
                <a:sym typeface="Times New Roman"/>
              </a:rPr>
              <a:t>n</a:t>
            </a:r>
            <a:r>
              <a:rPr lang="en-IN" sz="3600">
                <a:solidFill>
                  <a:schemeClr val="dk1"/>
                </a:solidFill>
                <a:highlight>
                  <a:srgbClr val="FFFFFF"/>
                </a:highlight>
                <a:latin typeface="Times New Roman"/>
                <a:ea typeface="Times New Roman"/>
                <a:cs typeface="Times New Roman"/>
                <a:sym typeface="Times New Roman"/>
              </a:rPr>
              <a:t>on-text</a:t>
            </a:r>
            <a:endParaRPr sz="3600">
              <a:solidFill>
                <a:schemeClr val="dk1"/>
              </a:solidFill>
              <a:highlight>
                <a:srgbClr val="FFFFFF"/>
              </a:highlight>
              <a:latin typeface="Times New Roman"/>
              <a:ea typeface="Times New Roman"/>
              <a:cs typeface="Times New Roman"/>
              <a:sym typeface="Times New Roman"/>
            </a:endParaRPr>
          </a:p>
          <a:p>
            <a:pPr indent="-457200" lvl="0" marL="457200" rtl="0" algn="l">
              <a:lnSpc>
                <a:spcPct val="90200"/>
              </a:lnSpc>
              <a:spcBef>
                <a:spcPts val="0"/>
              </a:spcBef>
              <a:spcAft>
                <a:spcPts val="0"/>
              </a:spcAft>
              <a:buClr>
                <a:schemeClr val="dk1"/>
              </a:buClr>
              <a:buSzPts val="3600"/>
              <a:buFont typeface="Times New Roman"/>
              <a:buChar char="●"/>
            </a:pPr>
            <a:r>
              <a:rPr lang="en-IN" sz="3600">
                <a:solidFill>
                  <a:schemeClr val="dk1"/>
                </a:solidFill>
                <a:highlight>
                  <a:srgbClr val="FFFFFF"/>
                </a:highlight>
                <a:latin typeface="Times New Roman"/>
                <a:ea typeface="Times New Roman"/>
                <a:cs typeface="Times New Roman"/>
                <a:sym typeface="Times New Roman"/>
              </a:rPr>
              <a:t>Splits multi-column text into columns</a:t>
            </a:r>
            <a:endParaRPr sz="3600">
              <a:solidFill>
                <a:schemeClr val="dk1"/>
              </a:solidFill>
              <a:highlight>
                <a:srgbClr val="FFFFFF"/>
              </a:highlight>
              <a:latin typeface="Times New Roman"/>
              <a:ea typeface="Times New Roman"/>
              <a:cs typeface="Times New Roman"/>
              <a:sym typeface="Times New Roman"/>
            </a:endParaRPr>
          </a:p>
        </p:txBody>
      </p:sp>
      <p:sp>
        <p:nvSpPr>
          <p:cNvPr id="228" name="Google Shape;228;g839147e3cf_0_16"/>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29" name="Google Shape;229;g839147e3cf_0_16"/>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230" name="Google Shape;230;g839147e3cf_0_16"/>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g839147e3cf_0_24"/>
          <p:cNvSpPr/>
          <p:nvPr/>
        </p:nvSpPr>
        <p:spPr>
          <a:xfrm>
            <a:off x="457200" y="274680"/>
            <a:ext cx="8229000" cy="11424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4400">
                <a:latin typeface="Times New Roman"/>
                <a:ea typeface="Times New Roman"/>
                <a:cs typeface="Times New Roman"/>
                <a:sym typeface="Times New Roman"/>
              </a:rPr>
              <a:t>Word and line Detection</a:t>
            </a:r>
            <a:endParaRPr b="0" i="0" sz="4400" u="none" cap="none" strike="noStrike">
              <a:latin typeface="Arial"/>
              <a:ea typeface="Arial"/>
              <a:cs typeface="Arial"/>
              <a:sym typeface="Arial"/>
            </a:endParaRPr>
          </a:p>
        </p:txBody>
      </p:sp>
      <p:sp>
        <p:nvSpPr>
          <p:cNvPr id="236" name="Google Shape;236;g839147e3cf_0_24"/>
          <p:cNvSpPr/>
          <p:nvPr/>
        </p:nvSpPr>
        <p:spPr>
          <a:xfrm>
            <a:off x="457200" y="1600200"/>
            <a:ext cx="8229000" cy="45981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438150" lvl="0" marL="457200" marR="0" rtl="0" algn="just">
              <a:lnSpc>
                <a:spcPct val="100000"/>
              </a:lnSpc>
              <a:spcBef>
                <a:spcPts val="0"/>
              </a:spcBef>
              <a:spcAft>
                <a:spcPts val="0"/>
              </a:spcAft>
              <a:buClr>
                <a:srgbClr val="161B3D"/>
              </a:buClr>
              <a:buSzPts val="3300"/>
              <a:buFont typeface="Times New Roman"/>
              <a:buChar char="●"/>
            </a:pPr>
            <a:r>
              <a:rPr lang="en-IN" sz="3300">
                <a:solidFill>
                  <a:srgbClr val="161B3D"/>
                </a:solidFill>
                <a:highlight>
                  <a:srgbClr val="FFFFFF"/>
                </a:highlight>
                <a:latin typeface="Times New Roman"/>
                <a:ea typeface="Times New Roman"/>
                <a:cs typeface="Times New Roman"/>
                <a:sym typeface="Times New Roman"/>
              </a:rPr>
              <a:t>Word finding was done by organizing text lines into blobs, and the lines and regions are analyzed for fixed pitch or proportional text. Text lines are broken into words differently according to the kind of character spacing. Recognition then proceeds as a two-pass process. </a:t>
            </a:r>
            <a:endParaRPr sz="3300">
              <a:solidFill>
                <a:schemeClr val="dk1"/>
              </a:solidFill>
              <a:highlight>
                <a:srgbClr val="FFFFFF"/>
              </a:highlight>
              <a:latin typeface="Times New Roman"/>
              <a:ea typeface="Times New Roman"/>
              <a:cs typeface="Times New Roman"/>
              <a:sym typeface="Times New Roman"/>
            </a:endParaRPr>
          </a:p>
        </p:txBody>
      </p:sp>
      <p:sp>
        <p:nvSpPr>
          <p:cNvPr id="237" name="Google Shape;237;g839147e3cf_0_24"/>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38" name="Google Shape;238;g839147e3cf_0_24"/>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239" name="Google Shape;239;g839147e3cf_0_24"/>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g839147e3cf_1_2"/>
          <p:cNvSpPr/>
          <p:nvPr/>
        </p:nvSpPr>
        <p:spPr>
          <a:xfrm>
            <a:off x="457200" y="274680"/>
            <a:ext cx="8229000" cy="11424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4400">
                <a:latin typeface="Times New Roman"/>
                <a:ea typeface="Times New Roman"/>
                <a:cs typeface="Times New Roman"/>
                <a:sym typeface="Times New Roman"/>
              </a:rPr>
              <a:t>Recognizing Words (Pass 1 and 2)</a:t>
            </a:r>
            <a:endParaRPr b="0" i="0" sz="4400" u="none" cap="none" strike="noStrike">
              <a:latin typeface="Arial"/>
              <a:ea typeface="Arial"/>
              <a:cs typeface="Arial"/>
              <a:sym typeface="Arial"/>
            </a:endParaRPr>
          </a:p>
        </p:txBody>
      </p:sp>
      <p:sp>
        <p:nvSpPr>
          <p:cNvPr id="246" name="Google Shape;246;g839147e3cf_1_2"/>
          <p:cNvSpPr/>
          <p:nvPr/>
        </p:nvSpPr>
        <p:spPr>
          <a:xfrm>
            <a:off x="457200" y="1600200"/>
            <a:ext cx="8229000" cy="45981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400050" lvl="0" marL="457200" marR="0" rtl="0" algn="just">
              <a:lnSpc>
                <a:spcPct val="100000"/>
              </a:lnSpc>
              <a:spcBef>
                <a:spcPts val="0"/>
              </a:spcBef>
              <a:spcAft>
                <a:spcPts val="0"/>
              </a:spcAft>
              <a:buClr>
                <a:srgbClr val="161B3D"/>
              </a:buClr>
              <a:buSzPts val="2700"/>
              <a:buFont typeface="Times New Roman"/>
              <a:buChar char="●"/>
            </a:pPr>
            <a:r>
              <a:rPr lang="en-IN" sz="2700">
                <a:solidFill>
                  <a:srgbClr val="161B3D"/>
                </a:solidFill>
                <a:highlight>
                  <a:srgbClr val="FFFFFF"/>
                </a:highlight>
                <a:latin typeface="Times New Roman"/>
                <a:ea typeface="Times New Roman"/>
                <a:cs typeface="Times New Roman"/>
                <a:sym typeface="Times New Roman"/>
              </a:rPr>
              <a:t>In the first pass, an attempt is made to recognize each word in turn. Each word that is satisfactory is passed to an adaptive classifier as training data. </a:t>
            </a:r>
            <a:endParaRPr sz="2700">
              <a:solidFill>
                <a:srgbClr val="161B3D"/>
              </a:solidFill>
              <a:highlight>
                <a:srgbClr val="FFFFFF"/>
              </a:highlight>
              <a:latin typeface="Times New Roman"/>
              <a:ea typeface="Times New Roman"/>
              <a:cs typeface="Times New Roman"/>
              <a:sym typeface="Times New Roman"/>
            </a:endParaRPr>
          </a:p>
          <a:p>
            <a:pPr indent="-400050" lvl="0" marL="457200" marR="0" rtl="0" algn="just">
              <a:lnSpc>
                <a:spcPct val="100000"/>
              </a:lnSpc>
              <a:spcBef>
                <a:spcPts val="0"/>
              </a:spcBef>
              <a:spcAft>
                <a:spcPts val="0"/>
              </a:spcAft>
              <a:buClr>
                <a:srgbClr val="161B3D"/>
              </a:buClr>
              <a:buSzPts val="2700"/>
              <a:buFont typeface="Times New Roman"/>
              <a:buChar char="●"/>
            </a:pPr>
            <a:r>
              <a:rPr lang="en-IN" sz="2700">
                <a:solidFill>
                  <a:srgbClr val="161B3D"/>
                </a:solidFill>
                <a:highlight>
                  <a:srgbClr val="FFFFFF"/>
                </a:highlight>
                <a:latin typeface="Times New Roman"/>
                <a:ea typeface="Times New Roman"/>
                <a:cs typeface="Times New Roman"/>
                <a:sym typeface="Times New Roman"/>
              </a:rPr>
              <a:t>In the second the adaptive classifier gets a chance to more accurately recognize text lower down the page.</a:t>
            </a:r>
            <a:endParaRPr sz="2700">
              <a:solidFill>
                <a:schemeClr val="dk1"/>
              </a:solidFill>
              <a:highlight>
                <a:srgbClr val="FFFFFF"/>
              </a:highlight>
              <a:latin typeface="Times New Roman"/>
              <a:ea typeface="Times New Roman"/>
              <a:cs typeface="Times New Roman"/>
              <a:sym typeface="Times New Roman"/>
            </a:endParaRPr>
          </a:p>
        </p:txBody>
      </p:sp>
      <p:sp>
        <p:nvSpPr>
          <p:cNvPr id="247" name="Google Shape;247;g839147e3cf_1_2"/>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48" name="Google Shape;248;g839147e3cf_1_2"/>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249" name="Google Shape;249;g839147e3cf_1_2"/>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16"/>
          <p:cNvSpPr/>
          <p:nvPr/>
        </p:nvSpPr>
        <p:spPr>
          <a:xfrm>
            <a:off x="457200" y="274680"/>
            <a:ext cx="8228880" cy="114228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i="0" lang="en-IN" sz="3959" u="none" cap="none" strike="noStrike">
                <a:solidFill>
                  <a:srgbClr val="000000"/>
                </a:solidFill>
                <a:latin typeface="Times New Roman"/>
                <a:ea typeface="Times New Roman"/>
                <a:cs typeface="Times New Roman"/>
                <a:sym typeface="Times New Roman"/>
              </a:rPr>
              <a:t>Working demo</a:t>
            </a:r>
            <a:endParaRPr b="0" i="0" sz="3959" u="none" cap="none" strike="noStrike">
              <a:latin typeface="Arial"/>
              <a:ea typeface="Arial"/>
              <a:cs typeface="Arial"/>
              <a:sym typeface="Arial"/>
            </a:endParaRPr>
          </a:p>
        </p:txBody>
      </p:sp>
      <p:sp>
        <p:nvSpPr>
          <p:cNvPr id="255" name="Google Shape;255;p16"/>
          <p:cNvSpPr/>
          <p:nvPr/>
        </p:nvSpPr>
        <p:spPr>
          <a:xfrm>
            <a:off x="457200" y="1600200"/>
            <a:ext cx="8228880" cy="45252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342360" lvl="0" marL="343080" marR="0" rtl="0" algn="just">
              <a:lnSpc>
                <a:spcPct val="100000"/>
              </a:lnSpc>
              <a:spcBef>
                <a:spcPts val="0"/>
              </a:spcBef>
              <a:spcAft>
                <a:spcPts val="0"/>
              </a:spcAft>
              <a:buClr>
                <a:srgbClr val="FF0000"/>
              </a:buClr>
              <a:buSzPts val="3200"/>
              <a:buFont typeface="Arial"/>
              <a:buChar char="•"/>
            </a:pPr>
            <a:r>
              <a:rPr b="0" i="0" lang="en-IN" sz="3200" u="none" cap="none" strike="noStrike">
                <a:solidFill>
                  <a:srgbClr val="000000"/>
                </a:solidFill>
                <a:latin typeface="Calibri"/>
                <a:ea typeface="Calibri"/>
                <a:cs typeface="Calibri"/>
                <a:sym typeface="Calibri"/>
              </a:rPr>
              <a:t>The front end</a:t>
            </a:r>
            <a:endParaRPr b="0" i="0" sz="3200" u="none" cap="none" strike="noStrike">
              <a:latin typeface="Arial"/>
              <a:ea typeface="Arial"/>
              <a:cs typeface="Arial"/>
              <a:sym typeface="Arial"/>
            </a:endParaRPr>
          </a:p>
        </p:txBody>
      </p:sp>
      <p:sp>
        <p:nvSpPr>
          <p:cNvPr id="256" name="Google Shape;256;p16"/>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57" name="Google Shape;257;p16"/>
          <p:cNvSpPr/>
          <p:nvPr/>
        </p:nvSpPr>
        <p:spPr>
          <a:xfrm>
            <a:off x="68580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258" name="Google Shape;258;p16"/>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pic>
        <p:nvPicPr>
          <p:cNvPr id="259" name="Google Shape;259;p16"/>
          <p:cNvPicPr preferRelativeResize="0"/>
          <p:nvPr/>
        </p:nvPicPr>
        <p:blipFill rotWithShape="1">
          <a:blip r:embed="rId3">
            <a:alphaModFix/>
          </a:blip>
          <a:srcRect b="0" l="0" r="0" t="0"/>
          <a:stretch/>
        </p:blipFill>
        <p:spPr>
          <a:xfrm>
            <a:off x="673200" y="2304000"/>
            <a:ext cx="7822800" cy="378864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17"/>
          <p:cNvSpPr/>
          <p:nvPr/>
        </p:nvSpPr>
        <p:spPr>
          <a:xfrm>
            <a:off x="457200" y="274680"/>
            <a:ext cx="8228880" cy="114228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i="0" lang="en-IN" sz="3959" u="none" cap="none" strike="noStrike">
                <a:solidFill>
                  <a:srgbClr val="000000"/>
                </a:solidFill>
                <a:latin typeface="Times New Roman"/>
                <a:ea typeface="Times New Roman"/>
                <a:cs typeface="Times New Roman"/>
                <a:sym typeface="Times New Roman"/>
              </a:rPr>
              <a:t>Working demo</a:t>
            </a:r>
            <a:endParaRPr b="0" i="0" sz="3959" u="none" cap="none" strike="noStrike">
              <a:latin typeface="Arial"/>
              <a:ea typeface="Arial"/>
              <a:cs typeface="Arial"/>
              <a:sym typeface="Arial"/>
            </a:endParaRPr>
          </a:p>
        </p:txBody>
      </p:sp>
      <p:sp>
        <p:nvSpPr>
          <p:cNvPr id="265" name="Google Shape;265;p17"/>
          <p:cNvSpPr/>
          <p:nvPr/>
        </p:nvSpPr>
        <p:spPr>
          <a:xfrm>
            <a:off x="457200" y="1600200"/>
            <a:ext cx="8228880" cy="45252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342360" lvl="0" marL="343080" marR="0" rtl="0" algn="just">
              <a:lnSpc>
                <a:spcPct val="100000"/>
              </a:lnSpc>
              <a:spcBef>
                <a:spcPts val="0"/>
              </a:spcBef>
              <a:spcAft>
                <a:spcPts val="0"/>
              </a:spcAft>
              <a:buClr>
                <a:srgbClr val="FF0000"/>
              </a:buClr>
              <a:buSzPts val="3200"/>
              <a:buFont typeface="Arial"/>
              <a:buChar char="•"/>
            </a:pPr>
            <a:r>
              <a:rPr b="0" i="0" lang="en-IN" sz="3200" u="none" cap="none" strike="noStrike">
                <a:solidFill>
                  <a:srgbClr val="000000"/>
                </a:solidFill>
                <a:latin typeface="Calibri"/>
                <a:ea typeface="Calibri"/>
                <a:cs typeface="Calibri"/>
                <a:sym typeface="Calibri"/>
              </a:rPr>
              <a:t>Selecting an image</a:t>
            </a:r>
            <a:endParaRPr b="0" i="0" sz="3200" u="none" cap="none" strike="noStrike">
              <a:latin typeface="Arial"/>
              <a:ea typeface="Arial"/>
              <a:cs typeface="Arial"/>
              <a:sym typeface="Arial"/>
            </a:endParaRPr>
          </a:p>
        </p:txBody>
      </p:sp>
      <p:sp>
        <p:nvSpPr>
          <p:cNvPr id="266" name="Google Shape;266;p17"/>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67" name="Google Shape;267;p17"/>
          <p:cNvSpPr/>
          <p:nvPr/>
        </p:nvSpPr>
        <p:spPr>
          <a:xfrm>
            <a:off x="68580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268" name="Google Shape;268;p17"/>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pic>
        <p:nvPicPr>
          <p:cNvPr id="269" name="Google Shape;269;p17"/>
          <p:cNvPicPr preferRelativeResize="0"/>
          <p:nvPr/>
        </p:nvPicPr>
        <p:blipFill rotWithShape="1">
          <a:blip r:embed="rId3">
            <a:alphaModFix/>
          </a:blip>
          <a:srcRect b="0" l="0" r="0" t="0"/>
          <a:stretch/>
        </p:blipFill>
        <p:spPr>
          <a:xfrm>
            <a:off x="720000" y="2198520"/>
            <a:ext cx="7728840" cy="384948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19"/>
          <p:cNvSpPr/>
          <p:nvPr/>
        </p:nvSpPr>
        <p:spPr>
          <a:xfrm>
            <a:off x="457200" y="274680"/>
            <a:ext cx="8228880" cy="114228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i="0" lang="en-IN" sz="3959" u="none" cap="none" strike="noStrike">
                <a:solidFill>
                  <a:srgbClr val="000000"/>
                </a:solidFill>
                <a:latin typeface="Times New Roman"/>
                <a:ea typeface="Times New Roman"/>
                <a:cs typeface="Times New Roman"/>
                <a:sym typeface="Times New Roman"/>
              </a:rPr>
              <a:t>Working demo</a:t>
            </a:r>
            <a:endParaRPr b="0" i="0" sz="3959" u="none" cap="none" strike="noStrike">
              <a:latin typeface="Arial"/>
              <a:ea typeface="Arial"/>
              <a:cs typeface="Arial"/>
              <a:sym typeface="Arial"/>
            </a:endParaRPr>
          </a:p>
        </p:txBody>
      </p:sp>
      <p:sp>
        <p:nvSpPr>
          <p:cNvPr id="275" name="Google Shape;275;p19"/>
          <p:cNvSpPr/>
          <p:nvPr/>
        </p:nvSpPr>
        <p:spPr>
          <a:xfrm>
            <a:off x="457200" y="1600200"/>
            <a:ext cx="8228880" cy="45252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342360" lvl="0" marL="343080" marR="0" rtl="0" algn="just">
              <a:lnSpc>
                <a:spcPct val="100000"/>
              </a:lnSpc>
              <a:spcBef>
                <a:spcPts val="0"/>
              </a:spcBef>
              <a:spcAft>
                <a:spcPts val="0"/>
              </a:spcAft>
              <a:buClr>
                <a:srgbClr val="FF0000"/>
              </a:buClr>
              <a:buSzPts val="2400"/>
              <a:buFont typeface="Arial"/>
              <a:buChar char="•"/>
            </a:pPr>
            <a:r>
              <a:rPr b="0" i="0" lang="en-IN" sz="2400" u="none" cap="none" strike="noStrike">
                <a:solidFill>
                  <a:srgbClr val="000000"/>
                </a:solidFill>
                <a:latin typeface="Calibri"/>
                <a:ea typeface="Calibri"/>
                <a:cs typeface="Calibri"/>
                <a:sym typeface="Calibri"/>
              </a:rPr>
              <a:t>Display of the text on the book cover</a:t>
            </a:r>
            <a:endParaRPr b="0" i="0" sz="2400" u="none" cap="none" strike="noStrike">
              <a:solidFill>
                <a:srgbClr val="000000"/>
              </a:solidFill>
              <a:latin typeface="Calibri"/>
              <a:ea typeface="Calibri"/>
              <a:cs typeface="Calibri"/>
              <a:sym typeface="Calibri"/>
            </a:endParaRPr>
          </a:p>
          <a:p>
            <a:pPr indent="0" lvl="0" marL="457200" marR="0" rtl="0" algn="just">
              <a:lnSpc>
                <a:spcPct val="100000"/>
              </a:lnSpc>
              <a:spcBef>
                <a:spcPts val="0"/>
              </a:spcBef>
              <a:spcAft>
                <a:spcPts val="0"/>
              </a:spcAft>
              <a:buNone/>
            </a:pPr>
            <a:r>
              <a:t/>
            </a:r>
            <a:endParaRPr sz="2400">
              <a:latin typeface="Calibri"/>
              <a:ea typeface="Calibri"/>
              <a:cs typeface="Calibri"/>
              <a:sym typeface="Calibri"/>
            </a:endParaRPr>
          </a:p>
        </p:txBody>
      </p:sp>
      <p:sp>
        <p:nvSpPr>
          <p:cNvPr id="276" name="Google Shape;276;p19"/>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77" name="Google Shape;277;p19"/>
          <p:cNvSpPr/>
          <p:nvPr/>
        </p:nvSpPr>
        <p:spPr>
          <a:xfrm>
            <a:off x="68580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278" name="Google Shape;278;p19"/>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pic>
        <p:nvPicPr>
          <p:cNvPr id="279" name="Google Shape;279;p19"/>
          <p:cNvPicPr preferRelativeResize="0"/>
          <p:nvPr/>
        </p:nvPicPr>
        <p:blipFill>
          <a:blip r:embed="rId3">
            <a:alphaModFix/>
          </a:blip>
          <a:stretch>
            <a:fillRect/>
          </a:stretch>
        </p:blipFill>
        <p:spPr>
          <a:xfrm>
            <a:off x="728900" y="2045025"/>
            <a:ext cx="7577026" cy="40253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g839147e3cf_1_13"/>
          <p:cNvSpPr/>
          <p:nvPr/>
        </p:nvSpPr>
        <p:spPr>
          <a:xfrm>
            <a:off x="457200" y="274680"/>
            <a:ext cx="8229000" cy="11424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i="0" lang="en-IN" sz="3959" u="none" cap="none" strike="noStrike">
                <a:solidFill>
                  <a:srgbClr val="000000"/>
                </a:solidFill>
                <a:latin typeface="Times New Roman"/>
                <a:ea typeface="Times New Roman"/>
                <a:cs typeface="Times New Roman"/>
                <a:sym typeface="Times New Roman"/>
              </a:rPr>
              <a:t>Working demo</a:t>
            </a:r>
            <a:endParaRPr b="0" i="0" sz="3959" u="none" cap="none" strike="noStrike">
              <a:latin typeface="Arial"/>
              <a:ea typeface="Arial"/>
              <a:cs typeface="Arial"/>
              <a:sym typeface="Arial"/>
            </a:endParaRPr>
          </a:p>
        </p:txBody>
      </p:sp>
      <p:sp>
        <p:nvSpPr>
          <p:cNvPr id="286" name="Google Shape;286;g839147e3cf_1_13"/>
          <p:cNvSpPr/>
          <p:nvPr/>
        </p:nvSpPr>
        <p:spPr>
          <a:xfrm>
            <a:off x="457200" y="1600200"/>
            <a:ext cx="8229000" cy="45252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342360" lvl="0" marL="343080" marR="0" rtl="0" algn="just">
              <a:lnSpc>
                <a:spcPct val="100000"/>
              </a:lnSpc>
              <a:spcBef>
                <a:spcPts val="0"/>
              </a:spcBef>
              <a:spcAft>
                <a:spcPts val="0"/>
              </a:spcAft>
              <a:buClr>
                <a:srgbClr val="FF0000"/>
              </a:buClr>
              <a:buSzPts val="2400"/>
              <a:buFont typeface="Arial"/>
              <a:buChar char="•"/>
            </a:pPr>
            <a:r>
              <a:rPr lang="en-IN" sz="2400">
                <a:latin typeface="Calibri"/>
                <a:ea typeface="Calibri"/>
                <a:cs typeface="Calibri"/>
                <a:sym typeface="Calibri"/>
              </a:rPr>
              <a:t>About Us Page</a:t>
            </a:r>
            <a:endParaRPr b="0" i="0" sz="2400" u="none" cap="none" strike="noStrike">
              <a:latin typeface="Arial"/>
              <a:ea typeface="Arial"/>
              <a:cs typeface="Arial"/>
              <a:sym typeface="Arial"/>
            </a:endParaRPr>
          </a:p>
        </p:txBody>
      </p:sp>
      <p:sp>
        <p:nvSpPr>
          <p:cNvPr id="287" name="Google Shape;287;g839147e3cf_1_13"/>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88" name="Google Shape;288;g839147e3cf_1_13"/>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289" name="Google Shape;289;g839147e3cf_1_13"/>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pic>
        <p:nvPicPr>
          <p:cNvPr id="290" name="Google Shape;290;g839147e3cf_1_13"/>
          <p:cNvPicPr preferRelativeResize="0"/>
          <p:nvPr/>
        </p:nvPicPr>
        <p:blipFill>
          <a:blip r:embed="rId3">
            <a:alphaModFix/>
          </a:blip>
          <a:stretch>
            <a:fillRect/>
          </a:stretch>
        </p:blipFill>
        <p:spPr>
          <a:xfrm>
            <a:off x="683450" y="2217025"/>
            <a:ext cx="7870049" cy="3844399"/>
          </a:xfrm>
          <a:prstGeom prst="rect">
            <a:avLst/>
          </a:prstGeom>
          <a:noFill/>
          <a:ln cap="flat" cmpd="sng" w="9525">
            <a:solidFill>
              <a:srgbClr val="000000"/>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20"/>
          <p:cNvSpPr/>
          <p:nvPr/>
        </p:nvSpPr>
        <p:spPr>
          <a:xfrm>
            <a:off x="457488" y="-287445"/>
            <a:ext cx="8229000" cy="11424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i="0" lang="en-IN" sz="4000" u="none" cap="none" strike="noStrike">
                <a:solidFill>
                  <a:srgbClr val="000000"/>
                </a:solidFill>
                <a:latin typeface="Times New Roman"/>
                <a:ea typeface="Times New Roman"/>
                <a:cs typeface="Times New Roman"/>
                <a:sym typeface="Times New Roman"/>
              </a:rPr>
              <a:t>Results </a:t>
            </a:r>
            <a:r>
              <a:rPr lang="en-IN" sz="4000">
                <a:latin typeface="Times New Roman"/>
                <a:ea typeface="Times New Roman"/>
                <a:cs typeface="Times New Roman"/>
                <a:sym typeface="Times New Roman"/>
              </a:rPr>
              <a:t>Analysis</a:t>
            </a:r>
            <a:endParaRPr b="0" i="0" sz="4000" u="none" cap="none" strike="noStrike">
              <a:latin typeface="Arial"/>
              <a:ea typeface="Arial"/>
              <a:cs typeface="Arial"/>
              <a:sym typeface="Arial"/>
            </a:endParaRPr>
          </a:p>
        </p:txBody>
      </p:sp>
      <p:sp>
        <p:nvSpPr>
          <p:cNvPr id="296" name="Google Shape;296;p20"/>
          <p:cNvSpPr/>
          <p:nvPr/>
        </p:nvSpPr>
        <p:spPr>
          <a:xfrm>
            <a:off x="457200" y="698125"/>
            <a:ext cx="8229000" cy="55377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0" lvl="0" marL="0" rtl="0" algn="l">
              <a:lnSpc>
                <a:spcPct val="150000"/>
              </a:lnSpc>
              <a:spcBef>
                <a:spcPts val="0"/>
              </a:spcBef>
              <a:spcAft>
                <a:spcPts val="0"/>
              </a:spcAft>
              <a:buSzPts val="1100"/>
              <a:buNone/>
            </a:pPr>
            <a:r>
              <a:rPr b="1" lang="en-IN" sz="1800">
                <a:solidFill>
                  <a:schemeClr val="dk1"/>
                </a:solidFill>
                <a:latin typeface="Times New Roman"/>
                <a:ea typeface="Times New Roman"/>
                <a:cs typeface="Times New Roman"/>
                <a:sym typeface="Times New Roman"/>
              </a:rPr>
              <a:t>We used Logistic Regression, Random Forest and Support Machine Vector to find the accuracy of our model.</a:t>
            </a:r>
            <a:endParaRPr b="1" sz="18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SzPts val="1100"/>
              <a:buNone/>
            </a:pPr>
            <a:r>
              <a:t/>
            </a:r>
            <a:endParaRPr b="1" sz="18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SzPts val="1100"/>
              <a:buNone/>
            </a:pPr>
            <a:r>
              <a:t/>
            </a:r>
            <a:endParaRPr b="1" sz="18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SzPts val="1100"/>
              <a:buNone/>
            </a:pPr>
            <a:r>
              <a:t/>
            </a:r>
            <a:endParaRPr b="1" sz="18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SzPts val="1100"/>
              <a:buNone/>
            </a:pPr>
            <a:r>
              <a:t/>
            </a:r>
            <a:endParaRPr b="1" sz="18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SzPts val="1100"/>
              <a:buNone/>
            </a:pPr>
            <a:r>
              <a:t/>
            </a:r>
            <a:endParaRPr b="1" sz="18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SzPts val="1100"/>
              <a:buNone/>
            </a:pPr>
            <a:r>
              <a:t/>
            </a:r>
            <a:endParaRPr b="1" sz="18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SzPts val="1100"/>
              <a:buFont typeface="Arial"/>
              <a:buNone/>
            </a:pPr>
            <a:r>
              <a:rPr b="1" lang="en-IN" sz="2100">
                <a:solidFill>
                  <a:schemeClr val="dk1"/>
                </a:solidFill>
                <a:latin typeface="Times New Roman"/>
                <a:ea typeface="Times New Roman"/>
                <a:cs typeface="Times New Roman"/>
                <a:sym typeface="Times New Roman"/>
              </a:rPr>
              <a:t>Confusion Matrix</a:t>
            </a:r>
            <a:endParaRPr b="1" sz="2100">
              <a:solidFill>
                <a:schemeClr val="dk1"/>
              </a:solidFill>
              <a:latin typeface="Times New Roman"/>
              <a:ea typeface="Times New Roman"/>
              <a:cs typeface="Times New Roman"/>
              <a:sym typeface="Times New Roman"/>
            </a:endParaRPr>
          </a:p>
        </p:txBody>
      </p:sp>
      <p:sp>
        <p:nvSpPr>
          <p:cNvPr id="297" name="Google Shape;297;p20"/>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298" name="Google Shape;298;p20"/>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
        <p:nvSpPr>
          <p:cNvPr id="299" name="Google Shape;299;p20"/>
          <p:cNvSpPr/>
          <p:nvPr/>
        </p:nvSpPr>
        <p:spPr>
          <a:xfrm>
            <a:off x="68580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graphicFrame>
        <p:nvGraphicFramePr>
          <p:cNvPr id="300" name="Google Shape;300;p20"/>
          <p:cNvGraphicFramePr/>
          <p:nvPr/>
        </p:nvGraphicFramePr>
        <p:xfrm>
          <a:off x="1789400" y="1496625"/>
          <a:ext cx="3000000" cy="3000000"/>
        </p:xfrm>
        <a:graphic>
          <a:graphicData uri="http://schemas.openxmlformats.org/drawingml/2006/table">
            <a:tbl>
              <a:tblPr>
                <a:noFill/>
                <a:tableStyleId>{51F74013-FAA5-4CCD-B8F9-F1FA3B8B1085}</a:tableStyleId>
              </a:tblPr>
              <a:tblGrid>
                <a:gridCol w="2952750"/>
                <a:gridCol w="2952750"/>
              </a:tblGrid>
              <a:tr h="547825">
                <a:tc>
                  <a:txBody>
                    <a:bodyPr/>
                    <a:lstStyle/>
                    <a:p>
                      <a:pPr indent="0" lvl="0" marL="0" rtl="0" algn="l">
                        <a:spcBef>
                          <a:spcPts val="0"/>
                        </a:spcBef>
                        <a:spcAft>
                          <a:spcPts val="0"/>
                        </a:spcAft>
                        <a:buNone/>
                      </a:pPr>
                      <a:r>
                        <a:rPr b="1" lang="en-IN" sz="1900">
                          <a:latin typeface="Times New Roman"/>
                          <a:ea typeface="Times New Roman"/>
                          <a:cs typeface="Times New Roman"/>
                          <a:sym typeface="Times New Roman"/>
                        </a:rPr>
                        <a:t>Name of the Algorithm</a:t>
                      </a:r>
                      <a:endParaRPr b="1" sz="19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b="1" lang="en-IN" sz="1900">
                          <a:latin typeface="Times New Roman"/>
                          <a:ea typeface="Times New Roman"/>
                          <a:cs typeface="Times New Roman"/>
                          <a:sym typeface="Times New Roman"/>
                        </a:rPr>
                        <a:t>Accuracy Obtained (%)</a:t>
                      </a:r>
                      <a:endParaRPr b="1" sz="19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47825">
                <a:tc>
                  <a:txBody>
                    <a:bodyPr/>
                    <a:lstStyle/>
                    <a:p>
                      <a:pPr indent="0" lvl="0" marL="0" rtl="0" algn="l">
                        <a:spcBef>
                          <a:spcPts val="0"/>
                        </a:spcBef>
                        <a:spcAft>
                          <a:spcPts val="0"/>
                        </a:spcAft>
                        <a:buNone/>
                      </a:pPr>
                      <a:r>
                        <a:rPr lang="en-IN" sz="1900">
                          <a:latin typeface="Times New Roman"/>
                          <a:ea typeface="Times New Roman"/>
                          <a:cs typeface="Times New Roman"/>
                          <a:sym typeface="Times New Roman"/>
                        </a:rPr>
                        <a:t>Random Forest</a:t>
                      </a:r>
                      <a:endParaRPr sz="19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900">
                          <a:latin typeface="Times New Roman"/>
                          <a:ea typeface="Times New Roman"/>
                          <a:cs typeface="Times New Roman"/>
                          <a:sym typeface="Times New Roman"/>
                        </a:rPr>
                        <a:t>87.5</a:t>
                      </a:r>
                      <a:endParaRPr sz="19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47825">
                <a:tc>
                  <a:txBody>
                    <a:bodyPr/>
                    <a:lstStyle/>
                    <a:p>
                      <a:pPr indent="0" lvl="0" marL="0" rtl="0" algn="l">
                        <a:spcBef>
                          <a:spcPts val="0"/>
                        </a:spcBef>
                        <a:spcAft>
                          <a:spcPts val="0"/>
                        </a:spcAft>
                        <a:buNone/>
                      </a:pPr>
                      <a:r>
                        <a:rPr lang="en-IN" sz="1900">
                          <a:latin typeface="Times New Roman"/>
                          <a:ea typeface="Times New Roman"/>
                          <a:cs typeface="Times New Roman"/>
                          <a:sym typeface="Times New Roman"/>
                        </a:rPr>
                        <a:t>Logistic Regression</a:t>
                      </a:r>
                      <a:endParaRPr sz="19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900">
                          <a:latin typeface="Times New Roman"/>
                          <a:ea typeface="Times New Roman"/>
                          <a:cs typeface="Times New Roman"/>
                          <a:sym typeface="Times New Roman"/>
                        </a:rPr>
                        <a:t>81.8</a:t>
                      </a:r>
                      <a:endParaRPr sz="19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47825">
                <a:tc>
                  <a:txBody>
                    <a:bodyPr/>
                    <a:lstStyle/>
                    <a:p>
                      <a:pPr indent="0" lvl="0" marL="0" rtl="0" algn="l">
                        <a:spcBef>
                          <a:spcPts val="0"/>
                        </a:spcBef>
                        <a:spcAft>
                          <a:spcPts val="0"/>
                        </a:spcAft>
                        <a:buNone/>
                      </a:pPr>
                      <a:r>
                        <a:rPr lang="en-IN" sz="1900">
                          <a:latin typeface="Times New Roman"/>
                          <a:ea typeface="Times New Roman"/>
                          <a:cs typeface="Times New Roman"/>
                          <a:sym typeface="Times New Roman"/>
                        </a:rPr>
                        <a:t>Support Vector Machine</a:t>
                      </a:r>
                      <a:endParaRPr sz="19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IN" sz="1900">
                          <a:latin typeface="Times New Roman"/>
                          <a:ea typeface="Times New Roman"/>
                          <a:cs typeface="Times New Roman"/>
                          <a:sym typeface="Times New Roman"/>
                        </a:rPr>
                        <a:t>54.54</a:t>
                      </a:r>
                      <a:endParaRPr sz="19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graphicFrame>
        <p:nvGraphicFramePr>
          <p:cNvPr id="301" name="Google Shape;301;p20"/>
          <p:cNvGraphicFramePr/>
          <p:nvPr/>
        </p:nvGraphicFramePr>
        <p:xfrm>
          <a:off x="1114775" y="4534950"/>
          <a:ext cx="3000000" cy="3000000"/>
        </p:xfrm>
        <a:graphic>
          <a:graphicData uri="http://schemas.openxmlformats.org/drawingml/2006/table">
            <a:tbl>
              <a:tblPr>
                <a:noFill/>
                <a:tableStyleId>{6EC082D2-AEB6-473B-9D83-65337B61E223}</a:tableStyleId>
              </a:tblPr>
              <a:tblGrid>
                <a:gridCol w="2617725"/>
                <a:gridCol w="1981200"/>
                <a:gridCol w="1981200"/>
              </a:tblGrid>
              <a:tr h="822325">
                <a:tc>
                  <a:txBody>
                    <a:bodyPr/>
                    <a:lstStyle/>
                    <a:p>
                      <a:pPr indent="0" lvl="0" marL="0" rtl="0" algn="r">
                        <a:spcBef>
                          <a:spcPts val="0"/>
                        </a:spcBef>
                        <a:spcAft>
                          <a:spcPts val="0"/>
                        </a:spcAft>
                        <a:buNone/>
                      </a:pPr>
                      <a:r>
                        <a:rPr lang="en-IN">
                          <a:latin typeface="Times New Roman"/>
                          <a:ea typeface="Times New Roman"/>
                          <a:cs typeface="Times New Roman"/>
                          <a:sym typeface="Times New Roman"/>
                        </a:rPr>
                        <a:t>Predicated Efficiency</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lang="en-IN">
                          <a:latin typeface="Times New Roman"/>
                          <a:ea typeface="Times New Roman"/>
                          <a:cs typeface="Times New Roman"/>
                          <a:sym typeface="Times New Roman"/>
                        </a:rPr>
                        <a:t>Actual Efficiency</a:t>
                      </a:r>
                      <a:endParaRPr>
                        <a:latin typeface="Times New Roman"/>
                        <a:ea typeface="Times New Roman"/>
                        <a:cs typeface="Times New Roman"/>
                        <a:sym typeface="Times New Roman"/>
                      </a:endParaRPr>
                    </a:p>
                  </a:txBody>
                  <a:tcPr marT="63500" marB="63500" marR="63500" marL="63500">
                    <a:solidFill>
                      <a:srgbClr val="6D9EEB"/>
                    </a:solidFill>
                  </a:tcPr>
                </a:tc>
                <a:tc>
                  <a:txBody>
                    <a:bodyPr/>
                    <a:lstStyle/>
                    <a:p>
                      <a:pPr indent="0" lvl="0" marL="0" rtl="0" algn="l">
                        <a:spcBef>
                          <a:spcPts val="0"/>
                        </a:spcBef>
                        <a:spcAft>
                          <a:spcPts val="0"/>
                        </a:spcAft>
                        <a:buNone/>
                      </a:pPr>
                      <a:r>
                        <a:rPr lang="en-IN">
                          <a:latin typeface="Times New Roman"/>
                          <a:ea typeface="Times New Roman"/>
                          <a:cs typeface="Times New Roman"/>
                          <a:sym typeface="Times New Roman"/>
                        </a:rPr>
                        <a:t>Text Detected Incorrectly </a:t>
                      </a:r>
                      <a:endParaRPr>
                        <a:latin typeface="Times New Roman"/>
                        <a:ea typeface="Times New Roman"/>
                        <a:cs typeface="Times New Roman"/>
                        <a:sym typeface="Times New Roman"/>
                      </a:endParaRPr>
                    </a:p>
                  </a:txBody>
                  <a:tcPr marT="63500" marB="63500" marR="63500" marL="63500">
                    <a:solidFill>
                      <a:srgbClr val="CFE2F3"/>
                    </a:solidFill>
                  </a:tcPr>
                </a:tc>
                <a:tc>
                  <a:txBody>
                    <a:bodyPr/>
                    <a:lstStyle/>
                    <a:p>
                      <a:pPr indent="0" lvl="0" marL="0" rtl="0" algn="l">
                        <a:spcBef>
                          <a:spcPts val="0"/>
                        </a:spcBef>
                        <a:spcAft>
                          <a:spcPts val="0"/>
                        </a:spcAft>
                        <a:buNone/>
                      </a:pPr>
                      <a:r>
                        <a:rPr lang="en-IN">
                          <a:latin typeface="Times New Roman"/>
                          <a:ea typeface="Times New Roman"/>
                          <a:cs typeface="Times New Roman"/>
                          <a:sym typeface="Times New Roman"/>
                        </a:rPr>
                        <a:t>Text Detected Correctly</a:t>
                      </a:r>
                      <a:endParaRPr>
                        <a:latin typeface="Times New Roman"/>
                        <a:ea typeface="Times New Roman"/>
                        <a:cs typeface="Times New Roman"/>
                        <a:sym typeface="Times New Roman"/>
                      </a:endParaRPr>
                    </a:p>
                  </a:txBody>
                  <a:tcPr marT="63500" marB="63500" marR="63500" marL="63500">
                    <a:solidFill>
                      <a:srgbClr val="CFE2F3"/>
                    </a:solidFill>
                  </a:tcPr>
                </a:tc>
              </a:tr>
              <a:tr h="12700">
                <a:tc>
                  <a:txBody>
                    <a:bodyPr/>
                    <a:lstStyle/>
                    <a:p>
                      <a:pPr indent="0" lvl="0" marL="0" rtl="0" algn="l">
                        <a:spcBef>
                          <a:spcPts val="0"/>
                        </a:spcBef>
                        <a:spcAft>
                          <a:spcPts val="0"/>
                        </a:spcAft>
                        <a:buNone/>
                      </a:pPr>
                      <a:r>
                        <a:rPr lang="en-IN">
                          <a:latin typeface="Times New Roman"/>
                          <a:ea typeface="Times New Roman"/>
                          <a:cs typeface="Times New Roman"/>
                          <a:sym typeface="Times New Roman"/>
                        </a:rPr>
                        <a:t>Text Detected Incorrectly</a:t>
                      </a:r>
                      <a:endParaRPr>
                        <a:latin typeface="Times New Roman"/>
                        <a:ea typeface="Times New Roman"/>
                        <a:cs typeface="Times New Roman"/>
                        <a:sym typeface="Times New Roman"/>
                      </a:endParaRPr>
                    </a:p>
                  </a:txBody>
                  <a:tcPr marT="63500" marB="63500" marR="63500" marL="63500">
                    <a:solidFill>
                      <a:srgbClr val="C9DAF8"/>
                    </a:solidFill>
                  </a:tcPr>
                </a:tc>
                <a:tc>
                  <a:txBody>
                    <a:bodyPr/>
                    <a:lstStyle/>
                    <a:p>
                      <a:pPr indent="0" lvl="0" marL="0" rtl="0" algn="l">
                        <a:spcBef>
                          <a:spcPts val="0"/>
                        </a:spcBef>
                        <a:spcAft>
                          <a:spcPts val="0"/>
                        </a:spcAft>
                        <a:buNone/>
                      </a:pPr>
                      <a:r>
                        <a:rPr lang="en-IN">
                          <a:latin typeface="Times New Roman"/>
                          <a:ea typeface="Times New Roman"/>
                          <a:cs typeface="Times New Roman"/>
                          <a:sym typeface="Times New Roman"/>
                        </a:rPr>
                        <a:t>5</a:t>
                      </a:r>
                      <a:endParaRPr>
                        <a:latin typeface="Times New Roman"/>
                        <a:ea typeface="Times New Roman"/>
                        <a:cs typeface="Times New Roman"/>
                        <a:sym typeface="Times New Roman"/>
                      </a:endParaRPr>
                    </a:p>
                  </a:txBody>
                  <a:tcPr marT="63500" marB="63500" marR="63500" marL="63500">
                    <a:solidFill>
                      <a:srgbClr val="FFD966"/>
                    </a:solidFill>
                  </a:tcPr>
                </a:tc>
                <a:tc>
                  <a:txBody>
                    <a:bodyPr/>
                    <a:lstStyle/>
                    <a:p>
                      <a:pPr indent="0" lvl="0" marL="0" rtl="0" algn="l">
                        <a:spcBef>
                          <a:spcPts val="0"/>
                        </a:spcBef>
                        <a:spcAft>
                          <a:spcPts val="0"/>
                        </a:spcAft>
                        <a:buNone/>
                      </a:pPr>
                      <a:r>
                        <a:rPr lang="en-IN">
                          <a:latin typeface="Times New Roman"/>
                          <a:ea typeface="Times New Roman"/>
                          <a:cs typeface="Times New Roman"/>
                          <a:sym typeface="Times New Roman"/>
                        </a:rPr>
                        <a:t>1</a:t>
                      </a:r>
                      <a:endParaRPr>
                        <a:latin typeface="Times New Roman"/>
                        <a:ea typeface="Times New Roman"/>
                        <a:cs typeface="Times New Roman"/>
                        <a:sym typeface="Times New Roman"/>
                      </a:endParaRPr>
                    </a:p>
                  </a:txBody>
                  <a:tcPr marT="63500" marB="63500" marR="63500" marL="63500"/>
                </a:tc>
              </a:tr>
              <a:tr h="12700">
                <a:tc>
                  <a:txBody>
                    <a:bodyPr/>
                    <a:lstStyle/>
                    <a:p>
                      <a:pPr indent="0" lvl="0" marL="0" rtl="0" algn="l">
                        <a:spcBef>
                          <a:spcPts val="0"/>
                        </a:spcBef>
                        <a:spcAft>
                          <a:spcPts val="0"/>
                        </a:spcAft>
                        <a:buNone/>
                      </a:pPr>
                      <a:r>
                        <a:rPr lang="en-IN">
                          <a:latin typeface="Times New Roman"/>
                          <a:ea typeface="Times New Roman"/>
                          <a:cs typeface="Times New Roman"/>
                          <a:sym typeface="Times New Roman"/>
                        </a:rPr>
                        <a:t>Text Detected Correctly</a:t>
                      </a:r>
                      <a:endParaRPr>
                        <a:latin typeface="Times New Roman"/>
                        <a:ea typeface="Times New Roman"/>
                        <a:cs typeface="Times New Roman"/>
                        <a:sym typeface="Times New Roman"/>
                      </a:endParaRPr>
                    </a:p>
                  </a:txBody>
                  <a:tcPr marT="63500" marB="63500" marR="63500" marL="63500">
                    <a:solidFill>
                      <a:srgbClr val="C9DAF8"/>
                    </a:solidFill>
                  </a:tcPr>
                </a:tc>
                <a:tc>
                  <a:txBody>
                    <a:bodyPr/>
                    <a:lstStyle/>
                    <a:p>
                      <a:pPr indent="0" lvl="0" marL="0" rtl="0" algn="l">
                        <a:spcBef>
                          <a:spcPts val="0"/>
                        </a:spcBef>
                        <a:spcAft>
                          <a:spcPts val="0"/>
                        </a:spcAft>
                        <a:buNone/>
                      </a:pPr>
                      <a:r>
                        <a:rPr lang="en-I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IN">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T="63500" marB="63500" marR="63500" marL="63500">
                    <a:solidFill>
                      <a:srgbClr val="FFD966"/>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
          <p:cNvSpPr/>
          <p:nvPr/>
        </p:nvSpPr>
        <p:spPr>
          <a:xfrm>
            <a:off x="533520" y="152280"/>
            <a:ext cx="8228880" cy="79128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1" i="0" lang="en-IN" sz="4400" u="none" cap="none" strike="noStrike">
                <a:solidFill>
                  <a:srgbClr val="000000"/>
                </a:solidFill>
                <a:latin typeface="Times New Roman"/>
                <a:ea typeface="Times New Roman"/>
                <a:cs typeface="Times New Roman"/>
                <a:sym typeface="Times New Roman"/>
              </a:rPr>
              <a:t>Content</a:t>
            </a:r>
            <a:endParaRPr b="0" i="0" sz="4400" u="none" cap="none" strike="noStrike">
              <a:latin typeface="Arial"/>
              <a:ea typeface="Arial"/>
              <a:cs typeface="Arial"/>
              <a:sym typeface="Arial"/>
            </a:endParaRPr>
          </a:p>
        </p:txBody>
      </p:sp>
      <p:sp>
        <p:nvSpPr>
          <p:cNvPr id="133" name="Google Shape;133;p2"/>
          <p:cNvSpPr/>
          <p:nvPr/>
        </p:nvSpPr>
        <p:spPr>
          <a:xfrm>
            <a:off x="6934320" y="632448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134" name="Google Shape;134;p2"/>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135" name="Google Shape;135;p2"/>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a:p>
            <a:pPr indent="0" lvl="0" marL="0" marR="0" rtl="0" algn="ctr">
              <a:lnSpc>
                <a:spcPct val="100000"/>
              </a:lnSpc>
              <a:spcBef>
                <a:spcPts val="0"/>
              </a:spcBef>
              <a:spcAft>
                <a:spcPts val="0"/>
              </a:spcAft>
              <a:buNone/>
            </a:pPr>
            <a:r>
              <a:t/>
            </a:r>
            <a:endParaRPr b="0" i="0" sz="1200" u="none" cap="none" strike="noStrike">
              <a:latin typeface="Arial"/>
              <a:ea typeface="Arial"/>
              <a:cs typeface="Arial"/>
              <a:sym typeface="Arial"/>
            </a:endParaRPr>
          </a:p>
        </p:txBody>
      </p:sp>
      <p:sp>
        <p:nvSpPr>
          <p:cNvPr id="136" name="Google Shape;136;p2"/>
          <p:cNvSpPr/>
          <p:nvPr/>
        </p:nvSpPr>
        <p:spPr>
          <a:xfrm>
            <a:off x="320050" y="1165313"/>
            <a:ext cx="8229000" cy="4937400"/>
          </a:xfrm>
          <a:prstGeom prst="rect">
            <a:avLst/>
          </a:prstGeom>
          <a:noFill/>
          <a:ln>
            <a:noFill/>
          </a:ln>
        </p:spPr>
        <p:txBody>
          <a:bodyPr anchorCtr="0" anchor="t" bIns="45000" lIns="90000" spcFirstLastPara="1" rIns="90000" wrap="square" tIns="45000">
            <a:noAutofit/>
          </a:bodyPr>
          <a:lstStyle/>
          <a:p>
            <a:pPr indent="-342360" lvl="0" marL="457200" marR="0" rtl="0" algn="l">
              <a:lnSpc>
                <a:spcPct val="100000"/>
              </a:lnSpc>
              <a:spcBef>
                <a:spcPts val="0"/>
              </a:spcBef>
              <a:spcAft>
                <a:spcPts val="0"/>
              </a:spcAft>
              <a:buClr>
                <a:srgbClr val="000000"/>
              </a:buClr>
              <a:buSzPts val="3200"/>
              <a:buFont typeface="Arial"/>
              <a:buChar char="●"/>
            </a:pPr>
            <a:r>
              <a:rPr lang="en-IN" sz="3200">
                <a:latin typeface="Calibri"/>
                <a:ea typeface="Calibri"/>
                <a:cs typeface="Calibri"/>
                <a:sym typeface="Calibri"/>
              </a:rPr>
              <a:t>Abstract</a:t>
            </a:r>
            <a:endParaRPr sz="3200">
              <a:latin typeface="Calibri"/>
              <a:ea typeface="Calibri"/>
              <a:cs typeface="Calibri"/>
              <a:sym typeface="Calibri"/>
            </a:endParaRPr>
          </a:p>
          <a:p>
            <a:pPr indent="-342360" lvl="0" marL="457200" marR="0" rtl="0" algn="l">
              <a:lnSpc>
                <a:spcPct val="100000"/>
              </a:lnSpc>
              <a:spcBef>
                <a:spcPts val="0"/>
              </a:spcBef>
              <a:spcAft>
                <a:spcPts val="0"/>
              </a:spcAft>
              <a:buClr>
                <a:srgbClr val="000000"/>
              </a:buClr>
              <a:buSzPts val="3200"/>
              <a:buFont typeface="Arial"/>
              <a:buChar char="●"/>
            </a:pPr>
            <a:r>
              <a:rPr b="0" i="0" lang="en-IN" sz="3200" u="none" cap="none" strike="noStrike">
                <a:solidFill>
                  <a:srgbClr val="000000"/>
                </a:solidFill>
                <a:latin typeface="Calibri"/>
                <a:ea typeface="Calibri"/>
                <a:cs typeface="Calibri"/>
                <a:sym typeface="Calibri"/>
              </a:rPr>
              <a:t>Introduction</a:t>
            </a:r>
            <a:endParaRPr b="0" i="0" sz="3200" u="none" cap="none" strike="noStrike">
              <a:latin typeface="Arial"/>
              <a:ea typeface="Arial"/>
              <a:cs typeface="Arial"/>
              <a:sym typeface="Arial"/>
            </a:endParaRPr>
          </a:p>
          <a:p>
            <a:pPr indent="-342360" lvl="0" marL="457200" marR="0" rtl="0" algn="l">
              <a:lnSpc>
                <a:spcPct val="100000"/>
              </a:lnSpc>
              <a:spcBef>
                <a:spcPts val="0"/>
              </a:spcBef>
              <a:spcAft>
                <a:spcPts val="0"/>
              </a:spcAft>
              <a:buClr>
                <a:srgbClr val="000000"/>
              </a:buClr>
              <a:buSzPts val="3200"/>
              <a:buFont typeface="Arial"/>
              <a:buChar char="●"/>
            </a:pPr>
            <a:r>
              <a:rPr b="0" i="0" lang="en-IN" sz="3200" u="none" cap="none" strike="noStrike">
                <a:solidFill>
                  <a:srgbClr val="000000"/>
                </a:solidFill>
                <a:latin typeface="Calibri"/>
                <a:ea typeface="Calibri"/>
                <a:cs typeface="Calibri"/>
                <a:sym typeface="Calibri"/>
              </a:rPr>
              <a:t>Literature Review</a:t>
            </a:r>
            <a:endParaRPr b="0" i="0" sz="3200" u="none" cap="none" strike="noStrike">
              <a:latin typeface="Arial"/>
              <a:ea typeface="Arial"/>
              <a:cs typeface="Arial"/>
              <a:sym typeface="Arial"/>
            </a:endParaRPr>
          </a:p>
          <a:p>
            <a:pPr indent="-342360" lvl="0" marL="457200" marR="0" rtl="0" algn="l">
              <a:lnSpc>
                <a:spcPct val="100000"/>
              </a:lnSpc>
              <a:spcBef>
                <a:spcPts val="0"/>
              </a:spcBef>
              <a:spcAft>
                <a:spcPts val="0"/>
              </a:spcAft>
              <a:buClr>
                <a:srgbClr val="000000"/>
              </a:buClr>
              <a:buSzPts val="3200"/>
              <a:buFont typeface="Arial"/>
              <a:buChar char="●"/>
            </a:pPr>
            <a:r>
              <a:rPr b="0" i="0" lang="en-IN" sz="3200" u="none" cap="none" strike="noStrike">
                <a:solidFill>
                  <a:srgbClr val="000000"/>
                </a:solidFill>
                <a:latin typeface="Calibri"/>
                <a:ea typeface="Calibri"/>
                <a:cs typeface="Calibri"/>
                <a:sym typeface="Calibri"/>
              </a:rPr>
              <a:t>Problem Statement </a:t>
            </a:r>
            <a:endParaRPr b="0" i="0" sz="3200" u="none" cap="none" strike="noStrike">
              <a:latin typeface="Arial"/>
              <a:ea typeface="Arial"/>
              <a:cs typeface="Arial"/>
              <a:sym typeface="Arial"/>
            </a:endParaRPr>
          </a:p>
          <a:p>
            <a:pPr indent="-342360" lvl="0" marL="457200" marR="0" rtl="0" algn="l">
              <a:lnSpc>
                <a:spcPct val="100000"/>
              </a:lnSpc>
              <a:spcBef>
                <a:spcPts val="0"/>
              </a:spcBef>
              <a:spcAft>
                <a:spcPts val="0"/>
              </a:spcAft>
              <a:buClr>
                <a:srgbClr val="000000"/>
              </a:buClr>
              <a:buSzPts val="3200"/>
              <a:buFont typeface="Arial"/>
              <a:buChar char="●"/>
            </a:pPr>
            <a:r>
              <a:rPr b="0" i="0" lang="en-IN" sz="3200" u="none" cap="none" strike="noStrike">
                <a:solidFill>
                  <a:srgbClr val="000000"/>
                </a:solidFill>
                <a:latin typeface="Calibri"/>
                <a:ea typeface="Calibri"/>
                <a:cs typeface="Calibri"/>
                <a:sym typeface="Calibri"/>
              </a:rPr>
              <a:t>Work Flow of the system</a:t>
            </a:r>
            <a:endParaRPr b="0" i="0" sz="3200" u="none" cap="none" strike="noStrike">
              <a:latin typeface="Arial"/>
              <a:ea typeface="Arial"/>
              <a:cs typeface="Arial"/>
              <a:sym typeface="Arial"/>
            </a:endParaRPr>
          </a:p>
          <a:p>
            <a:pPr indent="-342360" lvl="0" marL="457200" marR="0" rtl="0" algn="l">
              <a:lnSpc>
                <a:spcPct val="100000"/>
              </a:lnSpc>
              <a:spcBef>
                <a:spcPts val="0"/>
              </a:spcBef>
              <a:spcAft>
                <a:spcPts val="0"/>
              </a:spcAft>
              <a:buClr>
                <a:srgbClr val="000000"/>
              </a:buClr>
              <a:buSzPts val="3200"/>
              <a:buFont typeface="Arial"/>
              <a:buChar char="●"/>
            </a:pPr>
            <a:r>
              <a:rPr lang="en-IN" sz="3200">
                <a:latin typeface="Calibri"/>
                <a:ea typeface="Calibri"/>
                <a:cs typeface="Calibri"/>
                <a:sym typeface="Calibri"/>
              </a:rPr>
              <a:t>Working Demo</a:t>
            </a:r>
            <a:endParaRPr b="0" i="0" sz="3200" u="none" cap="none" strike="noStrike">
              <a:latin typeface="Arial"/>
              <a:ea typeface="Arial"/>
              <a:cs typeface="Arial"/>
              <a:sym typeface="Arial"/>
            </a:endParaRPr>
          </a:p>
          <a:p>
            <a:pPr indent="-342360" lvl="0" marL="457200" marR="0" rtl="0" algn="l">
              <a:lnSpc>
                <a:spcPct val="100000"/>
              </a:lnSpc>
              <a:spcBef>
                <a:spcPts val="0"/>
              </a:spcBef>
              <a:spcAft>
                <a:spcPts val="0"/>
              </a:spcAft>
              <a:buClr>
                <a:srgbClr val="000000"/>
              </a:buClr>
              <a:buSzPts val="3200"/>
              <a:buFont typeface="Arial"/>
              <a:buChar char="●"/>
            </a:pPr>
            <a:r>
              <a:rPr b="0" i="0" lang="en-IN" sz="3200" u="none" cap="none" strike="noStrike">
                <a:solidFill>
                  <a:srgbClr val="000000"/>
                </a:solidFill>
                <a:latin typeface="Calibri"/>
                <a:ea typeface="Calibri"/>
                <a:cs typeface="Calibri"/>
                <a:sym typeface="Calibri"/>
              </a:rPr>
              <a:t>Result Analysis</a:t>
            </a:r>
            <a:endParaRPr b="0" i="0" sz="3200" u="none" cap="none" strike="noStrike">
              <a:solidFill>
                <a:srgbClr val="000000"/>
              </a:solidFill>
              <a:latin typeface="Calibri"/>
              <a:ea typeface="Calibri"/>
              <a:cs typeface="Calibri"/>
              <a:sym typeface="Calibri"/>
            </a:endParaRPr>
          </a:p>
          <a:p>
            <a:pPr indent="-342360" lvl="0" marL="457200" marR="0" rtl="0" algn="l">
              <a:lnSpc>
                <a:spcPct val="100000"/>
              </a:lnSpc>
              <a:spcBef>
                <a:spcPts val="0"/>
              </a:spcBef>
              <a:spcAft>
                <a:spcPts val="0"/>
              </a:spcAft>
              <a:buSzPts val="3200"/>
              <a:buFont typeface="Calibri"/>
              <a:buChar char="●"/>
            </a:pPr>
            <a:r>
              <a:rPr lang="en-IN" sz="3200">
                <a:latin typeface="Calibri"/>
                <a:ea typeface="Calibri"/>
                <a:cs typeface="Calibri"/>
                <a:sym typeface="Calibri"/>
              </a:rPr>
              <a:t>Conclusion</a:t>
            </a:r>
            <a:endParaRPr sz="3200">
              <a:latin typeface="Calibri"/>
              <a:ea typeface="Calibri"/>
              <a:cs typeface="Calibri"/>
              <a:sym typeface="Calibri"/>
            </a:endParaRPr>
          </a:p>
          <a:p>
            <a:pPr indent="-342360" lvl="0" marL="457200" marR="0" rtl="0" algn="l">
              <a:lnSpc>
                <a:spcPct val="100000"/>
              </a:lnSpc>
              <a:spcBef>
                <a:spcPts val="0"/>
              </a:spcBef>
              <a:spcAft>
                <a:spcPts val="0"/>
              </a:spcAft>
              <a:buSzPts val="3200"/>
              <a:buFont typeface="Calibri"/>
              <a:buChar char="●"/>
            </a:pPr>
            <a:r>
              <a:rPr lang="en-IN" sz="3200">
                <a:latin typeface="Calibri"/>
                <a:ea typeface="Calibri"/>
                <a:cs typeface="Calibri"/>
                <a:sym typeface="Calibri"/>
              </a:rPr>
              <a:t>References</a:t>
            </a:r>
            <a:endParaRPr sz="3200">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p21"/>
          <p:cNvSpPr/>
          <p:nvPr/>
        </p:nvSpPr>
        <p:spPr>
          <a:xfrm>
            <a:off x="457200" y="274680"/>
            <a:ext cx="8228880" cy="1142280"/>
          </a:xfrm>
          <a:prstGeom prst="rect">
            <a:avLst/>
          </a:prstGeom>
          <a:noFill/>
          <a:ln>
            <a:noFill/>
          </a:ln>
        </p:spPr>
        <p:txBody>
          <a:bodyPr anchorCtr="0" anchor="ctr" bIns="45000" lIns="90000" spcFirstLastPara="1" rIns="90000" wrap="square" tIns="45000">
            <a:noAutofit/>
          </a:bodyPr>
          <a:lstStyle/>
          <a:p>
            <a:pPr indent="-273600" lvl="0" marL="274320" marR="0" rtl="0" algn="ctr">
              <a:lnSpc>
                <a:spcPct val="100000"/>
              </a:lnSpc>
              <a:spcBef>
                <a:spcPts val="0"/>
              </a:spcBef>
              <a:spcAft>
                <a:spcPts val="0"/>
              </a:spcAft>
              <a:buNone/>
            </a:pPr>
            <a:r>
              <a:rPr b="0" i="0" lang="en-IN" sz="4400" u="none" cap="none" strike="noStrike">
                <a:solidFill>
                  <a:srgbClr val="000000"/>
                </a:solidFill>
                <a:latin typeface="Times New Roman"/>
                <a:ea typeface="Times New Roman"/>
                <a:cs typeface="Times New Roman"/>
                <a:sym typeface="Times New Roman"/>
              </a:rPr>
              <a:t>Conclusion</a:t>
            </a:r>
            <a:endParaRPr b="0" i="0" sz="4400" u="none" cap="none" strike="noStrike">
              <a:latin typeface="Arial"/>
              <a:ea typeface="Arial"/>
              <a:cs typeface="Arial"/>
              <a:sym typeface="Arial"/>
            </a:endParaRPr>
          </a:p>
        </p:txBody>
      </p:sp>
      <p:sp>
        <p:nvSpPr>
          <p:cNvPr id="307" name="Google Shape;307;p21"/>
          <p:cNvSpPr/>
          <p:nvPr/>
        </p:nvSpPr>
        <p:spPr>
          <a:xfrm>
            <a:off x="457200" y="1447920"/>
            <a:ext cx="8228880" cy="467748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t/>
            </a:r>
            <a:endParaRPr b="0" i="0" sz="1800" u="none" cap="none" strike="noStrike">
              <a:latin typeface="Arial"/>
              <a:ea typeface="Arial"/>
              <a:cs typeface="Arial"/>
              <a:sym typeface="Arial"/>
            </a:endParaRPr>
          </a:p>
          <a:p>
            <a:pPr indent="-342360" lvl="0" marL="457200" marR="0" rtl="0" algn="l">
              <a:lnSpc>
                <a:spcPct val="100000"/>
              </a:lnSpc>
              <a:spcBef>
                <a:spcPts val="360"/>
              </a:spcBef>
              <a:spcAft>
                <a:spcPts val="0"/>
              </a:spcAft>
              <a:buClr>
                <a:srgbClr val="000000"/>
              </a:buClr>
              <a:buSzPts val="2400"/>
              <a:buFont typeface="Arial"/>
              <a:buChar char="•"/>
            </a:pPr>
            <a:r>
              <a:rPr b="0" i="0" lang="en-IN" sz="2400" u="none" cap="none" strike="noStrike">
                <a:solidFill>
                  <a:srgbClr val="000000"/>
                </a:solidFill>
                <a:latin typeface="Calibri"/>
                <a:ea typeface="Calibri"/>
                <a:cs typeface="Calibri"/>
                <a:sym typeface="Calibri"/>
              </a:rPr>
              <a:t>The main requirement of book recognition system was tesseract OCR which detected the text in the image. </a:t>
            </a:r>
            <a:endParaRPr b="0" i="0" sz="2400" u="none" cap="none" strike="noStrike">
              <a:latin typeface="Arial"/>
              <a:ea typeface="Arial"/>
              <a:cs typeface="Arial"/>
              <a:sym typeface="Arial"/>
            </a:endParaRPr>
          </a:p>
          <a:p>
            <a:pPr indent="-342360" lvl="0" marL="457200" marR="0" rtl="0" algn="l">
              <a:lnSpc>
                <a:spcPct val="100000"/>
              </a:lnSpc>
              <a:spcBef>
                <a:spcPts val="360"/>
              </a:spcBef>
              <a:spcAft>
                <a:spcPts val="0"/>
              </a:spcAft>
              <a:buClr>
                <a:srgbClr val="000000"/>
              </a:buClr>
              <a:buSzPts val="2400"/>
              <a:buFont typeface="Arial"/>
              <a:buChar char="•"/>
            </a:pPr>
            <a:r>
              <a:rPr b="0" i="0" lang="en-IN" sz="2400" u="none" cap="none" strike="noStrike">
                <a:solidFill>
                  <a:srgbClr val="000000"/>
                </a:solidFill>
                <a:latin typeface="Calibri"/>
                <a:ea typeface="Calibri"/>
                <a:cs typeface="Calibri"/>
                <a:sym typeface="Calibri"/>
              </a:rPr>
              <a:t>By using the book recognition we make it easier for the reader to know the name of the author and the book easily. This project will also help to find details of a book over the Internet. </a:t>
            </a:r>
            <a:endParaRPr b="0" i="0" sz="2400" u="none" cap="none" strike="noStrike">
              <a:latin typeface="Arial"/>
              <a:ea typeface="Arial"/>
              <a:cs typeface="Arial"/>
              <a:sym typeface="Arial"/>
            </a:endParaRPr>
          </a:p>
          <a:p>
            <a:pPr indent="-342360" lvl="0" marL="457200" marR="0" rtl="0" algn="l">
              <a:lnSpc>
                <a:spcPct val="100000"/>
              </a:lnSpc>
              <a:spcBef>
                <a:spcPts val="360"/>
              </a:spcBef>
              <a:spcAft>
                <a:spcPts val="0"/>
              </a:spcAft>
              <a:buClr>
                <a:srgbClr val="000000"/>
              </a:buClr>
              <a:buSzPts val="2400"/>
              <a:buFont typeface="Arial"/>
              <a:buChar char="•"/>
            </a:pPr>
            <a:r>
              <a:rPr b="0" i="0" lang="en-IN" sz="2400" u="none" cap="none" strike="noStrike">
                <a:solidFill>
                  <a:srgbClr val="000000"/>
                </a:solidFill>
                <a:latin typeface="Calibri"/>
                <a:ea typeface="Calibri"/>
                <a:cs typeface="Calibri"/>
                <a:sym typeface="Calibri"/>
              </a:rPr>
              <a:t>Further this project can we further be used to know the synopsis of the book just by scanning the book cover. </a:t>
            </a:r>
            <a:endParaRPr b="0" i="0" sz="2400" u="none" cap="none" strike="noStrike">
              <a:latin typeface="Arial"/>
              <a:ea typeface="Arial"/>
              <a:cs typeface="Arial"/>
              <a:sym typeface="Arial"/>
            </a:endParaRPr>
          </a:p>
          <a:p>
            <a:pPr indent="0" lvl="0" marL="114480" marR="0" rtl="0" algn="l">
              <a:lnSpc>
                <a:spcPct val="100000"/>
              </a:lnSpc>
              <a:spcBef>
                <a:spcPts val="360"/>
              </a:spcBef>
              <a:spcAft>
                <a:spcPts val="0"/>
              </a:spcAft>
              <a:buNone/>
            </a:pPr>
            <a:r>
              <a:rPr b="0" i="0" lang="en-IN" sz="2400" u="none" cap="none" strike="noStrike">
                <a:solidFill>
                  <a:srgbClr val="000000"/>
                </a:solidFill>
                <a:latin typeface="Calibri"/>
                <a:ea typeface="Calibri"/>
                <a:cs typeface="Calibri"/>
                <a:sym typeface="Calibri"/>
              </a:rPr>
              <a:t> </a:t>
            </a:r>
            <a:endParaRPr b="0" i="0" sz="2400" u="none" cap="none" strike="noStrike">
              <a:latin typeface="Arial"/>
              <a:ea typeface="Arial"/>
              <a:cs typeface="Arial"/>
              <a:sym typeface="Arial"/>
            </a:endParaRPr>
          </a:p>
          <a:p>
            <a:pPr indent="-304200" lvl="0" marL="457200" marR="0" rtl="0" algn="l">
              <a:lnSpc>
                <a:spcPct val="100000"/>
              </a:lnSpc>
              <a:spcBef>
                <a:spcPts val="0"/>
              </a:spcBef>
              <a:spcAft>
                <a:spcPts val="0"/>
              </a:spcAft>
              <a:buNone/>
            </a:pPr>
            <a:r>
              <a:t/>
            </a:r>
            <a:endParaRPr b="0" i="0" sz="2400" u="none" cap="none" strike="noStrike">
              <a:latin typeface="Arial"/>
              <a:ea typeface="Arial"/>
              <a:cs typeface="Arial"/>
              <a:sym typeface="Arial"/>
            </a:endParaRPr>
          </a:p>
        </p:txBody>
      </p:sp>
      <p:sp>
        <p:nvSpPr>
          <p:cNvPr id="308" name="Google Shape;308;p21"/>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309" name="Google Shape;309;p21"/>
          <p:cNvSpPr/>
          <p:nvPr/>
        </p:nvSpPr>
        <p:spPr>
          <a:xfrm>
            <a:off x="68580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310" name="Google Shape;310;p21"/>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22"/>
          <p:cNvSpPr/>
          <p:nvPr/>
        </p:nvSpPr>
        <p:spPr>
          <a:xfrm>
            <a:off x="457200" y="152280"/>
            <a:ext cx="8457480" cy="114228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i="0" lang="en-IN" sz="4400" u="none" cap="none" strike="noStrike">
                <a:solidFill>
                  <a:srgbClr val="000000"/>
                </a:solidFill>
                <a:latin typeface="Times New Roman"/>
                <a:ea typeface="Times New Roman"/>
                <a:cs typeface="Times New Roman"/>
                <a:sym typeface="Times New Roman"/>
              </a:rPr>
              <a:t>References</a:t>
            </a:r>
            <a:endParaRPr b="0" i="0" sz="4400" u="none" cap="none" strike="noStrike">
              <a:latin typeface="Arial"/>
              <a:ea typeface="Arial"/>
              <a:cs typeface="Arial"/>
              <a:sym typeface="Arial"/>
            </a:endParaRPr>
          </a:p>
        </p:txBody>
      </p:sp>
      <p:sp>
        <p:nvSpPr>
          <p:cNvPr id="316" name="Google Shape;316;p22"/>
          <p:cNvSpPr/>
          <p:nvPr/>
        </p:nvSpPr>
        <p:spPr>
          <a:xfrm>
            <a:off x="457200" y="1167475"/>
            <a:ext cx="8457600" cy="49578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t/>
            </a:r>
            <a:endParaRPr sz="2000">
              <a:latin typeface="Calibri"/>
              <a:ea typeface="Calibri"/>
              <a:cs typeface="Calibri"/>
              <a:sym typeface="Calibri"/>
            </a:endParaRPr>
          </a:p>
          <a:p>
            <a:pPr indent="0" lvl="0" marL="0" marR="0" rtl="0" algn="l">
              <a:lnSpc>
                <a:spcPct val="100000"/>
              </a:lnSpc>
              <a:spcBef>
                <a:spcPts val="0"/>
              </a:spcBef>
              <a:spcAft>
                <a:spcPts val="0"/>
              </a:spcAft>
              <a:buNone/>
            </a:pPr>
            <a:r>
              <a:rPr i="0" lang="en-IN" sz="2000" cap="none" strike="noStrike">
                <a:latin typeface="Calibri"/>
                <a:ea typeface="Calibri"/>
                <a:cs typeface="Calibri"/>
                <a:sym typeface="Calibri"/>
              </a:rPr>
              <a:t>[1] </a:t>
            </a:r>
            <a:r>
              <a:rPr lang="en-IN" sz="2000">
                <a:solidFill>
                  <a:schemeClr val="dk1"/>
                </a:solidFill>
                <a:highlight>
                  <a:schemeClr val="lt1"/>
                </a:highlight>
                <a:uFill>
                  <a:noFill/>
                </a:uFill>
                <a:latin typeface="Roboto"/>
                <a:ea typeface="Roboto"/>
                <a:cs typeface="Roboto"/>
                <a:sym typeface="Roboto"/>
                <a:hlinkClick r:id="rId3"/>
              </a:rPr>
              <a:t>Akhil s Nair</a:t>
            </a:r>
            <a:r>
              <a:rPr lang="en-IN" sz="2000">
                <a:solidFill>
                  <a:schemeClr val="dk1"/>
                </a:solidFill>
                <a:highlight>
                  <a:schemeClr val="lt1"/>
                </a:highlight>
                <a:latin typeface="Calibri"/>
                <a:ea typeface="Calibri"/>
                <a:cs typeface="Calibri"/>
                <a:sym typeface="Calibri"/>
              </a:rPr>
              <a:t>,”Overview of Tesseract OCR engine”,</a:t>
            </a:r>
            <a:r>
              <a:rPr lang="en-IN" sz="2000">
                <a:solidFill>
                  <a:schemeClr val="dk1"/>
                </a:solidFill>
                <a:highlight>
                  <a:schemeClr val="lt1"/>
                </a:highlight>
                <a:uFill>
                  <a:noFill/>
                </a:uFill>
                <a:latin typeface="Roboto"/>
                <a:ea typeface="Roboto"/>
                <a:cs typeface="Roboto"/>
                <a:sym typeface="Roboto"/>
                <a:hlinkClick r:id="rId4"/>
              </a:rPr>
              <a:t>National Institute of Technology Calicut</a:t>
            </a:r>
            <a:endParaRPr sz="2000">
              <a:latin typeface="Calibri"/>
              <a:ea typeface="Calibri"/>
              <a:cs typeface="Calibri"/>
              <a:sym typeface="Calibri"/>
            </a:endParaRPr>
          </a:p>
          <a:p>
            <a:pPr indent="0" lvl="0" marL="0" marR="0" rtl="0" algn="l">
              <a:lnSpc>
                <a:spcPct val="100000"/>
              </a:lnSpc>
              <a:spcBef>
                <a:spcPts val="0"/>
              </a:spcBef>
              <a:spcAft>
                <a:spcPts val="0"/>
              </a:spcAft>
              <a:buNone/>
            </a:pPr>
            <a:r>
              <a:rPr lang="en-IN" sz="2000">
                <a:latin typeface="Calibri"/>
                <a:ea typeface="Calibri"/>
                <a:cs typeface="Calibri"/>
                <a:sym typeface="Calibri"/>
              </a:rPr>
              <a:t>[2]</a:t>
            </a:r>
            <a:r>
              <a:rPr i="0" lang="en-IN" sz="2000" cap="none" strike="noStrike">
                <a:latin typeface="Calibri"/>
                <a:ea typeface="Calibri"/>
                <a:cs typeface="Calibri"/>
                <a:sym typeface="Calibri"/>
              </a:rPr>
              <a:t>Xiao Yang, Dafang He, Wenyi Huang, Alexander Ororbia, Zihan Zhou, Daniel Kifer, C. Lee Giles, "</a:t>
            </a:r>
            <a:r>
              <a:rPr i="0" lang="en-IN" sz="2000" cap="none" strike="noStrike">
                <a:uFill>
                  <a:noFill/>
                </a:uFill>
                <a:latin typeface="Calibri"/>
                <a:ea typeface="Calibri"/>
                <a:cs typeface="Calibri"/>
                <a:sym typeface="Calibri"/>
                <a:hlinkClick r:id="rId5"/>
              </a:rPr>
              <a:t>Smart Library: Identifying Books on Library Shelves Using Supervised Deep Learning for Scene Text Reading</a:t>
            </a:r>
            <a:r>
              <a:rPr i="0" lang="en-IN" sz="2000" cap="none" strike="noStrike">
                <a:latin typeface="Calibri"/>
                <a:ea typeface="Calibri"/>
                <a:cs typeface="Calibri"/>
                <a:sym typeface="Calibri"/>
              </a:rPr>
              <a:t>," </a:t>
            </a:r>
            <a:r>
              <a:rPr i="1" lang="en-IN" sz="2000" cap="none" strike="noStrike">
                <a:latin typeface="Calibri"/>
                <a:ea typeface="Calibri"/>
                <a:cs typeface="Calibri"/>
                <a:sym typeface="Calibri"/>
              </a:rPr>
              <a:t>ACM/IEEE Joint Conference on Digital Libraries, JCDL 2017</a:t>
            </a:r>
            <a:r>
              <a:rPr i="0" lang="en-IN" sz="2000" cap="none" strike="noStrike">
                <a:latin typeface="Calibri"/>
                <a:ea typeface="Calibri"/>
                <a:cs typeface="Calibri"/>
                <a:sym typeface="Calibri"/>
              </a:rPr>
              <a:t>, 245-248, 2017.</a:t>
            </a:r>
            <a:endParaRPr sz="2000">
              <a:latin typeface="Calibri"/>
              <a:ea typeface="Calibri"/>
              <a:cs typeface="Calibri"/>
              <a:sym typeface="Calibri"/>
            </a:endParaRPr>
          </a:p>
          <a:p>
            <a:pPr indent="0" lvl="0" marL="0" marR="0" rtl="0" algn="l">
              <a:lnSpc>
                <a:spcPct val="100000"/>
              </a:lnSpc>
              <a:spcBef>
                <a:spcPts val="0"/>
              </a:spcBef>
              <a:spcAft>
                <a:spcPts val="0"/>
              </a:spcAft>
              <a:buNone/>
            </a:pPr>
            <a:r>
              <a:rPr i="0" lang="en-IN" sz="2000" cap="none" strike="noStrike">
                <a:latin typeface="Calibri"/>
                <a:ea typeface="Calibri"/>
                <a:cs typeface="Calibri"/>
                <a:sym typeface="Calibri"/>
              </a:rPr>
              <a:t>[</a:t>
            </a:r>
            <a:r>
              <a:rPr lang="en-IN" sz="2000">
                <a:latin typeface="Calibri"/>
                <a:ea typeface="Calibri"/>
                <a:cs typeface="Calibri"/>
                <a:sym typeface="Calibri"/>
              </a:rPr>
              <a:t>3</a:t>
            </a:r>
            <a:r>
              <a:rPr i="0" lang="en-IN" sz="2000" cap="none" strike="noStrike">
                <a:latin typeface="Calibri"/>
                <a:ea typeface="Calibri"/>
                <a:cs typeface="Calibri"/>
                <a:sym typeface="Calibri"/>
              </a:rPr>
              <a:t>] Linfeng Yang(linfeng@stanford.edu) , Xinyu Shen(</a:t>
            </a:r>
            <a:r>
              <a:rPr i="0" lang="en-IN" sz="2000" cap="none" strike="noStrike">
                <a:uFill>
                  <a:noFill/>
                </a:uFill>
                <a:latin typeface="Calibri"/>
                <a:ea typeface="Calibri"/>
                <a:cs typeface="Calibri"/>
                <a:sym typeface="Calibri"/>
                <a:hlinkClick r:id="rId6"/>
              </a:rPr>
              <a:t>xinyus@stanford.edu), “Book</a:t>
            </a:r>
            <a:r>
              <a:rPr i="0" lang="en-IN" sz="2000" cap="none" strike="noStrike">
                <a:latin typeface="Calibri"/>
                <a:ea typeface="Calibri"/>
                <a:cs typeface="Calibri"/>
                <a:sym typeface="Calibri"/>
              </a:rPr>
              <a:t> cover    recognition”.</a:t>
            </a:r>
            <a:endParaRPr sz="2000">
              <a:latin typeface="Calibri"/>
              <a:ea typeface="Calibri"/>
              <a:cs typeface="Calibri"/>
              <a:sym typeface="Calibri"/>
            </a:endParaRPr>
          </a:p>
          <a:p>
            <a:pPr indent="0" lvl="0" marL="0" marR="0" rtl="0" algn="l">
              <a:lnSpc>
                <a:spcPct val="100000"/>
              </a:lnSpc>
              <a:spcBef>
                <a:spcPts val="0"/>
              </a:spcBef>
              <a:spcAft>
                <a:spcPts val="0"/>
              </a:spcAft>
              <a:buNone/>
            </a:pPr>
            <a:r>
              <a:rPr i="0" lang="en-IN" sz="2000" cap="none" strike="noStrike">
                <a:latin typeface="Calibri"/>
                <a:ea typeface="Calibri"/>
                <a:cs typeface="Calibri"/>
                <a:sym typeface="Calibri"/>
              </a:rPr>
              <a:t>[</a:t>
            </a:r>
            <a:r>
              <a:rPr lang="en-IN" sz="2000">
                <a:latin typeface="Calibri"/>
                <a:ea typeface="Calibri"/>
                <a:cs typeface="Calibri"/>
                <a:sym typeface="Calibri"/>
              </a:rPr>
              <a:t>4</a:t>
            </a:r>
            <a:r>
              <a:rPr i="0" lang="en-IN" sz="2000" cap="none" strike="noStrike">
                <a:latin typeface="Calibri"/>
                <a:ea typeface="Calibri"/>
                <a:cs typeface="Calibri"/>
                <a:sym typeface="Calibri"/>
              </a:rPr>
              <a:t>] Flask,Available at: </a:t>
            </a:r>
            <a:r>
              <a:rPr i="0" lang="en-IN" sz="2000" cap="none" strike="noStrike">
                <a:uFill>
                  <a:noFill/>
                </a:uFill>
                <a:latin typeface="Calibri"/>
                <a:ea typeface="Calibri"/>
                <a:cs typeface="Calibri"/>
                <a:sym typeface="Calibri"/>
                <a:hlinkClick r:id="rId7"/>
              </a:rPr>
              <a:t>https://www.fullstackpython.com/flask.htm</a:t>
            </a:r>
            <a:r>
              <a:rPr i="0" lang="en-IN" sz="2000" cap="none" strike="noStrike">
                <a:uFill>
                  <a:noFill/>
                </a:uFill>
                <a:latin typeface="Calibri"/>
                <a:ea typeface="Calibri"/>
                <a:cs typeface="Calibri"/>
                <a:sym typeface="Calibri"/>
                <a:hlinkClick r:id="rId8"/>
              </a:rPr>
              <a:t>l</a:t>
            </a:r>
            <a:endParaRPr sz="2000">
              <a:latin typeface="Calibri"/>
              <a:ea typeface="Calibri"/>
              <a:cs typeface="Calibri"/>
              <a:sym typeface="Calibri"/>
            </a:endParaRPr>
          </a:p>
          <a:p>
            <a:pPr indent="0" lvl="0" marL="0" marR="0" rtl="0" algn="l">
              <a:lnSpc>
                <a:spcPct val="100000"/>
              </a:lnSpc>
              <a:spcBef>
                <a:spcPts val="0"/>
              </a:spcBef>
              <a:spcAft>
                <a:spcPts val="0"/>
              </a:spcAft>
              <a:buNone/>
            </a:pPr>
            <a:r>
              <a:rPr lang="en-IN" sz="2000">
                <a:latin typeface="Calibri"/>
                <a:ea typeface="Calibri"/>
                <a:cs typeface="Calibri"/>
                <a:sym typeface="Calibri"/>
              </a:rPr>
              <a:t>[5] </a:t>
            </a:r>
            <a:r>
              <a:rPr lang="en-IN" sz="2000">
                <a:highlight>
                  <a:srgbClr val="FFFFFF"/>
                </a:highlight>
                <a:latin typeface="Calibri"/>
                <a:ea typeface="Calibri"/>
                <a:cs typeface="Calibri"/>
                <a:sym typeface="Calibri"/>
              </a:rPr>
              <a:t>Badla, Sahil, "IMPROVING THE EFFICIENCY OF TESSERACT OCR ENGINE" (2014). </a:t>
            </a:r>
            <a:r>
              <a:rPr i="1" lang="en-IN" sz="2000">
                <a:highlight>
                  <a:srgbClr val="FFFFFF"/>
                </a:highlight>
                <a:latin typeface="Calibri"/>
                <a:ea typeface="Calibri"/>
                <a:cs typeface="Calibri"/>
                <a:sym typeface="Calibri"/>
              </a:rPr>
              <a:t>Master's Projects</a:t>
            </a:r>
            <a:r>
              <a:rPr lang="en-IN" sz="2000">
                <a:highlight>
                  <a:srgbClr val="FFFFFF"/>
                </a:highlight>
                <a:latin typeface="Calibri"/>
                <a:ea typeface="Calibri"/>
                <a:cs typeface="Calibri"/>
                <a:sym typeface="Calibri"/>
              </a:rPr>
              <a:t>. 420.</a:t>
            </a:r>
            <a:endParaRPr sz="2000">
              <a:highlight>
                <a:srgbClr val="FFFFFF"/>
              </a:highlight>
              <a:latin typeface="Calibri"/>
              <a:ea typeface="Calibri"/>
              <a:cs typeface="Calibri"/>
              <a:sym typeface="Calibri"/>
            </a:endParaRPr>
          </a:p>
          <a:p>
            <a:pPr indent="0" lvl="0" marL="0" marR="0" rtl="0" algn="l">
              <a:lnSpc>
                <a:spcPct val="100000"/>
              </a:lnSpc>
              <a:spcBef>
                <a:spcPts val="360"/>
              </a:spcBef>
              <a:spcAft>
                <a:spcPts val="0"/>
              </a:spcAft>
              <a:buNone/>
            </a:pPr>
            <a:r>
              <a:rPr lang="en-IN" sz="2000">
                <a:highlight>
                  <a:srgbClr val="FFFFFF"/>
                </a:highlight>
                <a:latin typeface="Calibri"/>
                <a:ea typeface="Calibri"/>
                <a:cs typeface="Calibri"/>
                <a:sym typeface="Calibri"/>
              </a:rPr>
              <a:t>[6] </a:t>
            </a:r>
            <a:r>
              <a:rPr lang="en-IN" sz="2000">
                <a:highlight>
                  <a:schemeClr val="lt1"/>
                </a:highlight>
                <a:latin typeface="Calibri"/>
                <a:ea typeface="Calibri"/>
                <a:cs typeface="Calibri"/>
                <a:sym typeface="Calibri"/>
              </a:rPr>
              <a:t> Ray Smith , “</a:t>
            </a:r>
            <a:r>
              <a:rPr lang="en-IN" sz="2000">
                <a:highlight>
                  <a:srgbClr val="FFFFFF"/>
                </a:highlight>
                <a:latin typeface="Calibri"/>
                <a:ea typeface="Calibri"/>
                <a:cs typeface="Calibri"/>
                <a:sym typeface="Calibri"/>
              </a:rPr>
              <a:t>An Overview of the Tesseract OCR Engine”in proceedings of document analysis and recognition.. icdar 2007. In IEEE Nint</a:t>
            </a:r>
            <a:r>
              <a:rPr lang="en-IN" sz="2000">
                <a:highlight>
                  <a:srgbClr val="FFFFFF"/>
                </a:highlight>
                <a:latin typeface="Calibri"/>
                <a:ea typeface="Calibri"/>
                <a:cs typeface="Calibri"/>
                <a:sym typeface="Calibri"/>
              </a:rPr>
              <a:t>h </a:t>
            </a:r>
            <a:r>
              <a:rPr lang="en-IN" sz="2000">
                <a:highlight>
                  <a:srgbClr val="FFFFFF"/>
                </a:highlight>
                <a:latin typeface="Calibri"/>
                <a:ea typeface="Calibri"/>
                <a:cs typeface="Calibri"/>
                <a:sym typeface="Calibri"/>
              </a:rPr>
              <a:t>International Conference, 2007.</a:t>
            </a:r>
            <a:endParaRPr i="0" sz="2000" cap="none" strike="noStrike">
              <a:latin typeface="Calibri"/>
              <a:ea typeface="Calibri"/>
              <a:cs typeface="Calibri"/>
              <a:sym typeface="Calibri"/>
            </a:endParaRPr>
          </a:p>
        </p:txBody>
      </p:sp>
      <p:sp>
        <p:nvSpPr>
          <p:cNvPr id="317" name="Google Shape;317;p22"/>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318" name="Google Shape;318;p22"/>
          <p:cNvSpPr/>
          <p:nvPr/>
        </p:nvSpPr>
        <p:spPr>
          <a:xfrm>
            <a:off x="68580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319" name="Google Shape;319;p22"/>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Google Shape;324;g83c229630c_0_1"/>
          <p:cNvSpPr/>
          <p:nvPr/>
        </p:nvSpPr>
        <p:spPr>
          <a:xfrm>
            <a:off x="456925" y="2355920"/>
            <a:ext cx="8229000" cy="1142400"/>
          </a:xfrm>
          <a:prstGeom prst="rect">
            <a:avLst/>
          </a:prstGeom>
          <a:noFill/>
          <a:ln>
            <a:noFill/>
          </a:ln>
        </p:spPr>
        <p:txBody>
          <a:bodyPr anchorCtr="0" anchor="ctr" bIns="45000" lIns="90000" spcFirstLastPara="1" rIns="90000" wrap="square" tIns="45000">
            <a:noAutofit/>
          </a:bodyPr>
          <a:lstStyle/>
          <a:p>
            <a:pPr indent="-273599" lvl="0" marL="274320" marR="0" rtl="0" algn="ctr">
              <a:lnSpc>
                <a:spcPct val="100000"/>
              </a:lnSpc>
              <a:spcBef>
                <a:spcPts val="0"/>
              </a:spcBef>
              <a:spcAft>
                <a:spcPts val="0"/>
              </a:spcAft>
              <a:buNone/>
            </a:pPr>
            <a:r>
              <a:rPr lang="en-IN" sz="10000">
                <a:latin typeface="Times New Roman"/>
                <a:ea typeface="Times New Roman"/>
                <a:cs typeface="Times New Roman"/>
                <a:sym typeface="Times New Roman"/>
              </a:rPr>
              <a:t>Thank You</a:t>
            </a:r>
            <a:endParaRPr b="0" i="0" sz="10000" u="none" cap="none" strike="noStrike">
              <a:latin typeface="Arial"/>
              <a:ea typeface="Arial"/>
              <a:cs typeface="Arial"/>
              <a:sym typeface="Arial"/>
            </a:endParaRPr>
          </a:p>
        </p:txBody>
      </p:sp>
      <p:sp>
        <p:nvSpPr>
          <p:cNvPr id="325" name="Google Shape;325;g83c229630c_0_1"/>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326" name="Google Shape;326;g83c229630c_0_1"/>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327" name="Google Shape;327;g83c229630c_0_1"/>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3"/>
          <p:cNvSpPr/>
          <p:nvPr/>
        </p:nvSpPr>
        <p:spPr>
          <a:xfrm>
            <a:off x="457200" y="274680"/>
            <a:ext cx="8228880" cy="114228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4400">
                <a:latin typeface="Times New Roman"/>
                <a:ea typeface="Times New Roman"/>
                <a:cs typeface="Times New Roman"/>
                <a:sym typeface="Times New Roman"/>
              </a:rPr>
              <a:t>Abstract</a:t>
            </a:r>
            <a:endParaRPr b="0" i="0" sz="4400" u="none" cap="none" strike="noStrike">
              <a:latin typeface="Arial"/>
              <a:ea typeface="Arial"/>
              <a:cs typeface="Arial"/>
              <a:sym typeface="Arial"/>
            </a:endParaRPr>
          </a:p>
        </p:txBody>
      </p:sp>
      <p:sp>
        <p:nvSpPr>
          <p:cNvPr id="142" name="Google Shape;142;p3"/>
          <p:cNvSpPr/>
          <p:nvPr/>
        </p:nvSpPr>
        <p:spPr>
          <a:xfrm>
            <a:off x="457200" y="1416950"/>
            <a:ext cx="8229000" cy="46023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381000" lvl="0" marL="457200" rtl="0" algn="just">
              <a:lnSpc>
                <a:spcPct val="150000"/>
              </a:lnSpc>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Machine learning algorithms work with a large amount of data, explore and search for a model that will work out what the programmers have set out to achieve.</a:t>
            </a:r>
            <a:endParaRPr sz="2400">
              <a:latin typeface="Times New Roman"/>
              <a:ea typeface="Times New Roman"/>
              <a:cs typeface="Times New Roman"/>
              <a:sym typeface="Times New Roman"/>
            </a:endParaRPr>
          </a:p>
          <a:p>
            <a:pPr indent="-381000" lvl="0" marL="457200" rtl="0" algn="just">
              <a:lnSpc>
                <a:spcPct val="150000"/>
              </a:lnSpc>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Optical character recognition is the machine replication of human reading and has been the subject of intensive research for more than three decades.</a:t>
            </a:r>
            <a:endParaRPr sz="2400">
              <a:solidFill>
                <a:schemeClr val="dk1"/>
              </a:solidFill>
              <a:latin typeface="Times New Roman"/>
              <a:ea typeface="Times New Roman"/>
              <a:cs typeface="Times New Roman"/>
              <a:sym typeface="Times New Roman"/>
            </a:endParaRPr>
          </a:p>
          <a:p>
            <a:pPr indent="-381000" lvl="0" marL="457200" rtl="0" algn="just">
              <a:lnSpc>
                <a:spcPct val="150000"/>
              </a:lnSpc>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We use optical character recognition technique to detect the text in the images.</a:t>
            </a:r>
            <a:endParaRPr sz="2400">
              <a:solidFill>
                <a:schemeClr val="dk1"/>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sz="24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b="0" i="0" sz="2400" u="none" cap="none" strike="noStrike">
              <a:latin typeface="Arial"/>
              <a:ea typeface="Arial"/>
              <a:cs typeface="Arial"/>
              <a:sym typeface="Arial"/>
            </a:endParaRPr>
          </a:p>
        </p:txBody>
      </p:sp>
      <p:sp>
        <p:nvSpPr>
          <p:cNvPr id="143" name="Google Shape;143;p3"/>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144" name="Google Shape;144;p3"/>
          <p:cNvSpPr/>
          <p:nvPr/>
        </p:nvSpPr>
        <p:spPr>
          <a:xfrm>
            <a:off x="6858000" y="640080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145" name="Google Shape;145;p3"/>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g7474392087_0_0"/>
          <p:cNvSpPr/>
          <p:nvPr/>
        </p:nvSpPr>
        <p:spPr>
          <a:xfrm>
            <a:off x="457200" y="274680"/>
            <a:ext cx="8229000" cy="11424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i="0" lang="en-IN" sz="4400" u="none" cap="none" strike="noStrike">
                <a:solidFill>
                  <a:srgbClr val="000000"/>
                </a:solidFill>
                <a:latin typeface="Times New Roman"/>
                <a:ea typeface="Times New Roman"/>
                <a:cs typeface="Times New Roman"/>
                <a:sym typeface="Times New Roman"/>
              </a:rPr>
              <a:t>Introduction</a:t>
            </a:r>
            <a:endParaRPr b="0" i="0" sz="4400" u="none" cap="none" strike="noStrike">
              <a:latin typeface="Arial"/>
              <a:ea typeface="Arial"/>
              <a:cs typeface="Arial"/>
              <a:sym typeface="Arial"/>
            </a:endParaRPr>
          </a:p>
        </p:txBody>
      </p:sp>
      <p:sp>
        <p:nvSpPr>
          <p:cNvPr id="151" name="Google Shape;151;g7474392087_0_0"/>
          <p:cNvSpPr/>
          <p:nvPr/>
        </p:nvSpPr>
        <p:spPr>
          <a:xfrm>
            <a:off x="457200" y="1747800"/>
            <a:ext cx="8229000" cy="42714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381000" lvl="0" marL="457200" marR="0" rtl="0" algn="just">
              <a:lnSpc>
                <a:spcPct val="150000"/>
              </a:lnSpc>
              <a:spcBef>
                <a:spcPts val="0"/>
              </a:spcBef>
              <a:spcAft>
                <a:spcPts val="0"/>
              </a:spcAft>
              <a:buClr>
                <a:srgbClr val="000000"/>
              </a:buClr>
              <a:buSzPts val="2400"/>
              <a:buFont typeface="Times New Roman"/>
              <a:buChar char="●"/>
            </a:pPr>
            <a:r>
              <a:rPr b="0" i="0" lang="en-IN" sz="2400" u="none" cap="none" strike="noStrike">
                <a:solidFill>
                  <a:srgbClr val="000000"/>
                </a:solidFill>
                <a:latin typeface="Times New Roman"/>
                <a:ea typeface="Times New Roman"/>
                <a:cs typeface="Times New Roman"/>
                <a:sym typeface="Times New Roman"/>
              </a:rPr>
              <a:t>In this project we applied Optical Character Recognition (OCR) to images using Tesseract and Python.</a:t>
            </a:r>
            <a:endParaRPr b="0" i="0" sz="2400" u="none" cap="none" strike="noStrike">
              <a:solidFill>
                <a:srgbClr val="000000"/>
              </a:solidFill>
              <a:latin typeface="Times New Roman"/>
              <a:ea typeface="Times New Roman"/>
              <a:cs typeface="Times New Roman"/>
              <a:sym typeface="Times New Roman"/>
            </a:endParaRPr>
          </a:p>
          <a:p>
            <a:pPr indent="-381000" lvl="0" marL="457200" rtl="0" algn="l">
              <a:lnSpc>
                <a:spcPct val="150000"/>
              </a:lnSpc>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This application detects text of different font styles and sizes to help reading text off of a cover. </a:t>
            </a:r>
            <a:endParaRPr sz="2400">
              <a:solidFill>
                <a:schemeClr val="dk1"/>
              </a:solidFill>
              <a:latin typeface="Times New Roman"/>
              <a:ea typeface="Times New Roman"/>
              <a:cs typeface="Times New Roman"/>
              <a:sym typeface="Times New Roman"/>
            </a:endParaRPr>
          </a:p>
          <a:p>
            <a:pPr indent="-381000" lvl="0" marL="457200" rtl="0" algn="l">
              <a:lnSpc>
                <a:spcPct val="150000"/>
              </a:lnSpc>
              <a:spcBef>
                <a:spcPts val="0"/>
              </a:spcBef>
              <a:spcAft>
                <a:spcPts val="0"/>
              </a:spcAft>
              <a:buClr>
                <a:schemeClr val="dk1"/>
              </a:buClr>
              <a:buSzPts val="2400"/>
              <a:buFont typeface="Times New Roman"/>
              <a:buChar char="●"/>
            </a:pPr>
            <a:r>
              <a:rPr lang="en-IN" sz="2400">
                <a:solidFill>
                  <a:schemeClr val="dk1"/>
                </a:solidFill>
                <a:latin typeface="Times New Roman"/>
                <a:ea typeface="Times New Roman"/>
                <a:cs typeface="Times New Roman"/>
                <a:sym typeface="Times New Roman"/>
              </a:rPr>
              <a:t>For instance this can be applied in various applications such as on images uploaded on ecommerce websites to read text which makes random book recognition easier while shopping online. </a:t>
            </a:r>
            <a:endParaRPr sz="2400">
              <a:latin typeface="Times New Roman"/>
              <a:ea typeface="Times New Roman"/>
              <a:cs typeface="Times New Roman"/>
              <a:sym typeface="Times New Roman"/>
            </a:endParaRPr>
          </a:p>
          <a:p>
            <a:pPr indent="0" lvl="0" marL="0" marR="0" rtl="0" algn="just">
              <a:lnSpc>
                <a:spcPct val="150000"/>
              </a:lnSpc>
              <a:spcBef>
                <a:spcPts val="0"/>
              </a:spcBef>
              <a:spcAft>
                <a:spcPts val="0"/>
              </a:spcAft>
              <a:buNone/>
            </a:pPr>
            <a:r>
              <a:t/>
            </a:r>
            <a:endParaRPr b="0" i="0" sz="2400" u="none" cap="none" strike="noStrike">
              <a:latin typeface="Arial"/>
              <a:ea typeface="Arial"/>
              <a:cs typeface="Arial"/>
              <a:sym typeface="Arial"/>
            </a:endParaRPr>
          </a:p>
        </p:txBody>
      </p:sp>
      <p:sp>
        <p:nvSpPr>
          <p:cNvPr id="152" name="Google Shape;152;g7474392087_0_0"/>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153" name="Google Shape;153;g7474392087_0_0"/>
          <p:cNvSpPr/>
          <p:nvPr/>
        </p:nvSpPr>
        <p:spPr>
          <a:xfrm>
            <a:off x="6858000" y="640080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154" name="Google Shape;154;g7474392087_0_0"/>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g7fe528374c_1_0"/>
          <p:cNvSpPr/>
          <p:nvPr/>
        </p:nvSpPr>
        <p:spPr>
          <a:xfrm>
            <a:off x="457200" y="76320"/>
            <a:ext cx="8229000" cy="1142400"/>
          </a:xfrm>
          <a:prstGeom prst="rect">
            <a:avLst/>
          </a:prstGeom>
          <a:noFill/>
          <a:ln>
            <a:noFill/>
          </a:ln>
        </p:spPr>
        <p:txBody>
          <a:bodyPr anchorCtr="0" anchor="ctr" bIns="45000" lIns="90000" spcFirstLastPara="1" rIns="90000" wrap="square" tIns="45000">
            <a:noAutofit/>
          </a:bodyPr>
          <a:lstStyle/>
          <a:p>
            <a:pPr indent="-273599" lvl="0" marL="274320" marR="0" rtl="0" algn="ctr">
              <a:lnSpc>
                <a:spcPct val="100000"/>
              </a:lnSpc>
              <a:spcBef>
                <a:spcPts val="0"/>
              </a:spcBef>
              <a:spcAft>
                <a:spcPts val="0"/>
              </a:spcAft>
              <a:buNone/>
            </a:pPr>
            <a:r>
              <a:rPr b="0" i="0" lang="en-IN" sz="4400" u="none" cap="none" strike="noStrike">
                <a:solidFill>
                  <a:srgbClr val="000000"/>
                </a:solidFill>
                <a:latin typeface="Times New Roman"/>
                <a:ea typeface="Times New Roman"/>
                <a:cs typeface="Times New Roman"/>
                <a:sym typeface="Times New Roman"/>
              </a:rPr>
              <a:t>Literature Review </a:t>
            </a:r>
            <a:endParaRPr b="0" i="0" sz="4400" u="none" cap="none" strike="noStrike">
              <a:latin typeface="Arial"/>
              <a:ea typeface="Arial"/>
              <a:cs typeface="Arial"/>
              <a:sym typeface="Arial"/>
            </a:endParaRPr>
          </a:p>
        </p:txBody>
      </p:sp>
      <p:sp>
        <p:nvSpPr>
          <p:cNvPr id="160" name="Google Shape;160;g7fe528374c_1_0"/>
          <p:cNvSpPr/>
          <p:nvPr/>
        </p:nvSpPr>
        <p:spPr>
          <a:xfrm>
            <a:off x="457200" y="1218725"/>
            <a:ext cx="8229000" cy="49791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0" lvl="0" marL="0" rtl="0" algn="l">
              <a:spcBef>
                <a:spcPts val="360"/>
              </a:spcBef>
              <a:spcAft>
                <a:spcPts val="0"/>
              </a:spcAft>
              <a:buNone/>
            </a:pPr>
            <a:r>
              <a:rPr lang="en-IN" sz="2600">
                <a:highlight>
                  <a:srgbClr val="FFFFFF"/>
                </a:highlight>
                <a:uFill>
                  <a:noFill/>
                </a:uFill>
                <a:latin typeface="Calibri"/>
                <a:ea typeface="Calibri"/>
                <a:cs typeface="Calibri"/>
                <a:sym typeface="Calibri"/>
                <a:hlinkClick r:id="rId3"/>
              </a:rPr>
              <a:t>Akhil s Nair</a:t>
            </a:r>
            <a:r>
              <a:rPr lang="en-IN" sz="2600">
                <a:highlight>
                  <a:schemeClr val="lt1"/>
                </a:highlight>
                <a:latin typeface="Calibri"/>
                <a:ea typeface="Calibri"/>
                <a:cs typeface="Calibri"/>
                <a:sym typeface="Calibri"/>
              </a:rPr>
              <a:t>,”</a:t>
            </a:r>
            <a:r>
              <a:rPr lang="en-IN" sz="2600">
                <a:solidFill>
                  <a:srgbClr val="0000FF"/>
                </a:solidFill>
                <a:highlight>
                  <a:schemeClr val="lt1"/>
                </a:highlight>
                <a:latin typeface="Calibri"/>
                <a:ea typeface="Calibri"/>
                <a:cs typeface="Calibri"/>
                <a:sym typeface="Calibri"/>
              </a:rPr>
              <a:t>Overview of Tesseract OCR e</a:t>
            </a:r>
            <a:r>
              <a:rPr lang="en-IN" sz="2600">
                <a:solidFill>
                  <a:srgbClr val="0000FF"/>
                </a:solidFill>
                <a:highlight>
                  <a:schemeClr val="lt1"/>
                </a:highlight>
                <a:latin typeface="Calibri"/>
                <a:ea typeface="Calibri"/>
                <a:cs typeface="Calibri"/>
                <a:sym typeface="Calibri"/>
              </a:rPr>
              <a:t>ngine</a:t>
            </a:r>
            <a:r>
              <a:rPr lang="en-IN" sz="2600">
                <a:highlight>
                  <a:schemeClr val="lt1"/>
                </a:highlight>
                <a:latin typeface="Calibri"/>
                <a:ea typeface="Calibri"/>
                <a:cs typeface="Calibri"/>
                <a:sym typeface="Calibri"/>
              </a:rPr>
              <a:t>”</a:t>
            </a:r>
            <a:endParaRPr sz="2600">
              <a:highlight>
                <a:schemeClr val="lt1"/>
              </a:highlight>
              <a:latin typeface="Calibri"/>
              <a:ea typeface="Calibri"/>
              <a:cs typeface="Calibri"/>
              <a:sym typeface="Calibri"/>
            </a:endParaRPr>
          </a:p>
          <a:p>
            <a:pPr indent="-381000" lvl="0" marL="457200" rtl="0" algn="l">
              <a:spcBef>
                <a:spcPts val="360"/>
              </a:spcBef>
              <a:spcAft>
                <a:spcPts val="0"/>
              </a:spcAft>
              <a:buSzPts val="2400"/>
              <a:buFont typeface="Calibri"/>
              <a:buChar char="●"/>
            </a:pPr>
            <a:r>
              <a:rPr lang="en-IN" sz="2400">
                <a:highlight>
                  <a:schemeClr val="lt1"/>
                </a:highlight>
                <a:latin typeface="Calibri"/>
                <a:ea typeface="Calibri"/>
                <a:cs typeface="Calibri"/>
                <a:sym typeface="Calibri"/>
              </a:rPr>
              <a:t> Gives an overview about how Tesseract OCR works.</a:t>
            </a:r>
            <a:endParaRPr sz="2400">
              <a:highlight>
                <a:schemeClr val="lt1"/>
              </a:highlight>
              <a:latin typeface="Calibri"/>
              <a:ea typeface="Calibri"/>
              <a:cs typeface="Calibri"/>
              <a:sym typeface="Calibri"/>
            </a:endParaRPr>
          </a:p>
          <a:p>
            <a:pPr indent="0" lvl="0" marL="457200" rtl="0" algn="l">
              <a:spcBef>
                <a:spcPts val="360"/>
              </a:spcBef>
              <a:spcAft>
                <a:spcPts val="0"/>
              </a:spcAft>
              <a:buNone/>
            </a:pPr>
            <a:r>
              <a:t/>
            </a:r>
            <a:endParaRPr sz="2400">
              <a:highlight>
                <a:schemeClr val="lt1"/>
              </a:highlight>
              <a:latin typeface="Calibri"/>
              <a:ea typeface="Calibri"/>
              <a:cs typeface="Calibri"/>
              <a:sym typeface="Calibri"/>
            </a:endParaRPr>
          </a:p>
          <a:p>
            <a:pPr indent="0" lvl="0" marL="0" marR="0" rtl="0" algn="l">
              <a:lnSpc>
                <a:spcPct val="100000"/>
              </a:lnSpc>
              <a:spcBef>
                <a:spcPts val="0"/>
              </a:spcBef>
              <a:spcAft>
                <a:spcPts val="0"/>
              </a:spcAft>
              <a:buNone/>
            </a:pPr>
            <a:r>
              <a:rPr lang="en-IN" sz="2600">
                <a:latin typeface="Calibri"/>
                <a:ea typeface="Calibri"/>
                <a:cs typeface="Calibri"/>
                <a:sym typeface="Calibri"/>
              </a:rPr>
              <a:t>Xiao Yang, Dafang He, Wenyi Huang, Alexander Ororbia, Zihan Zhou, Daniel Kifer, C. Lee Giles, "</a:t>
            </a:r>
            <a:r>
              <a:rPr lang="en-IN" sz="2600">
                <a:solidFill>
                  <a:srgbClr val="0000FF"/>
                </a:solidFill>
                <a:uFill>
                  <a:noFill/>
                </a:uFill>
                <a:latin typeface="Calibri"/>
                <a:ea typeface="Calibri"/>
                <a:cs typeface="Calibri"/>
                <a:sym typeface="Calibri"/>
                <a:hlinkClick r:id="rId4"/>
              </a:rPr>
              <a:t>Smart Library: Identifying Books on Library Shelves Using Supervised Deep Learning for Scene Text Reading</a:t>
            </a:r>
            <a:r>
              <a:rPr lang="en-IN" sz="2600">
                <a:latin typeface="Calibri"/>
                <a:ea typeface="Calibri"/>
                <a:cs typeface="Calibri"/>
                <a:sym typeface="Calibri"/>
              </a:rPr>
              <a:t>,"</a:t>
            </a:r>
            <a:r>
              <a:rPr lang="en-IN" sz="2400">
                <a:latin typeface="Calibri"/>
                <a:ea typeface="Calibri"/>
                <a:cs typeface="Calibri"/>
                <a:sym typeface="Calibri"/>
              </a:rPr>
              <a:t> </a:t>
            </a:r>
            <a:endParaRPr sz="2400">
              <a:latin typeface="Calibri"/>
              <a:ea typeface="Calibri"/>
              <a:cs typeface="Calibri"/>
              <a:sym typeface="Calibri"/>
            </a:endParaRPr>
          </a:p>
          <a:p>
            <a:pPr indent="-381000" lvl="0" marL="457200" marR="0" rtl="0" algn="l">
              <a:lnSpc>
                <a:spcPct val="100000"/>
              </a:lnSpc>
              <a:spcBef>
                <a:spcPts val="0"/>
              </a:spcBef>
              <a:spcAft>
                <a:spcPts val="0"/>
              </a:spcAft>
              <a:buSzPts val="2400"/>
              <a:buFont typeface="Calibri"/>
              <a:buChar char="●"/>
            </a:pPr>
            <a:r>
              <a:rPr lang="en-IN" sz="2400">
                <a:latin typeface="Calibri"/>
                <a:ea typeface="Calibri"/>
                <a:cs typeface="Calibri"/>
                <a:sym typeface="Calibri"/>
              </a:rPr>
              <a:t>In large libraries it is difficult to find a particular book from the book shelves. </a:t>
            </a:r>
            <a:endParaRPr sz="2400">
              <a:latin typeface="Calibri"/>
              <a:ea typeface="Calibri"/>
              <a:cs typeface="Calibri"/>
              <a:sym typeface="Calibri"/>
            </a:endParaRPr>
          </a:p>
          <a:p>
            <a:pPr indent="-381000" lvl="0" marL="457200" marR="0" rtl="0" algn="l">
              <a:lnSpc>
                <a:spcPct val="100000"/>
              </a:lnSpc>
              <a:spcBef>
                <a:spcPts val="0"/>
              </a:spcBef>
              <a:spcAft>
                <a:spcPts val="0"/>
              </a:spcAft>
              <a:buSzPts val="2400"/>
              <a:buFont typeface="Calibri"/>
              <a:buChar char="●"/>
            </a:pPr>
            <a:r>
              <a:rPr lang="en-IN" sz="2400">
                <a:latin typeface="Calibri"/>
                <a:ea typeface="Calibri"/>
                <a:cs typeface="Calibri"/>
                <a:sym typeface="Calibri"/>
              </a:rPr>
              <a:t>Hence, the author suggests an alternative to find the book by a deep neural network-based system to automatically localize, recognize and index text on bookshelves images.</a:t>
            </a:r>
            <a:endParaRPr sz="2400">
              <a:latin typeface="Calibri"/>
              <a:ea typeface="Calibri"/>
              <a:cs typeface="Calibri"/>
              <a:sym typeface="Calibri"/>
            </a:endParaRPr>
          </a:p>
          <a:p>
            <a:pPr indent="0" lvl="0" marL="0" marR="0" rtl="0" algn="l">
              <a:lnSpc>
                <a:spcPct val="100000"/>
              </a:lnSpc>
              <a:spcBef>
                <a:spcPts val="0"/>
              </a:spcBef>
              <a:spcAft>
                <a:spcPts val="0"/>
              </a:spcAft>
              <a:buNone/>
            </a:pPr>
            <a:r>
              <a:t/>
            </a:r>
            <a:endParaRPr sz="2400">
              <a:latin typeface="Calibri"/>
              <a:ea typeface="Calibri"/>
              <a:cs typeface="Calibri"/>
              <a:sym typeface="Calibri"/>
            </a:endParaRPr>
          </a:p>
          <a:p>
            <a:pPr indent="0" lvl="0" marL="457200" marR="0" rtl="0" algn="l">
              <a:lnSpc>
                <a:spcPct val="100000"/>
              </a:lnSpc>
              <a:spcBef>
                <a:spcPts val="0"/>
              </a:spcBef>
              <a:spcAft>
                <a:spcPts val="0"/>
              </a:spcAft>
              <a:buNone/>
            </a:pPr>
            <a:r>
              <a:t/>
            </a:r>
            <a:endParaRPr sz="2400">
              <a:latin typeface="Calibri"/>
              <a:ea typeface="Calibri"/>
              <a:cs typeface="Calibri"/>
              <a:sym typeface="Calibri"/>
            </a:endParaRPr>
          </a:p>
          <a:p>
            <a:pPr indent="0" lvl="0" marL="0" marR="0" rtl="0" algn="l">
              <a:lnSpc>
                <a:spcPct val="100000"/>
              </a:lnSpc>
              <a:spcBef>
                <a:spcPts val="0"/>
              </a:spcBef>
              <a:spcAft>
                <a:spcPts val="0"/>
              </a:spcAft>
              <a:buNone/>
            </a:pPr>
            <a:r>
              <a:t/>
            </a:r>
            <a:endParaRPr sz="2400">
              <a:latin typeface="Calibri"/>
              <a:ea typeface="Calibri"/>
              <a:cs typeface="Calibri"/>
              <a:sym typeface="Calibri"/>
            </a:endParaRPr>
          </a:p>
          <a:p>
            <a:pPr indent="0" lvl="0" marL="0" marR="0" rtl="0" algn="l">
              <a:lnSpc>
                <a:spcPct val="100000"/>
              </a:lnSpc>
              <a:spcBef>
                <a:spcPts val="0"/>
              </a:spcBef>
              <a:spcAft>
                <a:spcPts val="0"/>
              </a:spcAft>
              <a:buNone/>
            </a:pPr>
            <a:r>
              <a:t/>
            </a:r>
            <a:endParaRPr i="0" sz="2400" u="none" cap="none" strike="noStrike">
              <a:latin typeface="Calibri"/>
              <a:ea typeface="Calibri"/>
              <a:cs typeface="Calibri"/>
              <a:sym typeface="Calibri"/>
            </a:endParaRPr>
          </a:p>
        </p:txBody>
      </p:sp>
      <p:sp>
        <p:nvSpPr>
          <p:cNvPr id="161" name="Google Shape;161;g7fe528374c_1_0"/>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162" name="Google Shape;162;g7fe528374c_1_0"/>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163" name="Google Shape;163;g7fe528374c_1_0"/>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g7fe528374c_1_8"/>
          <p:cNvSpPr/>
          <p:nvPr/>
        </p:nvSpPr>
        <p:spPr>
          <a:xfrm>
            <a:off x="457200" y="76320"/>
            <a:ext cx="8229000" cy="1142400"/>
          </a:xfrm>
          <a:prstGeom prst="rect">
            <a:avLst/>
          </a:prstGeom>
          <a:noFill/>
          <a:ln>
            <a:noFill/>
          </a:ln>
        </p:spPr>
        <p:txBody>
          <a:bodyPr anchorCtr="0" anchor="ctr" bIns="45000" lIns="90000" spcFirstLastPara="1" rIns="90000" wrap="square" tIns="45000">
            <a:noAutofit/>
          </a:bodyPr>
          <a:lstStyle/>
          <a:p>
            <a:pPr indent="-273599" lvl="0" marL="274320" marR="0" rtl="0" algn="ctr">
              <a:lnSpc>
                <a:spcPct val="100000"/>
              </a:lnSpc>
              <a:spcBef>
                <a:spcPts val="0"/>
              </a:spcBef>
              <a:spcAft>
                <a:spcPts val="0"/>
              </a:spcAft>
              <a:buNone/>
            </a:pPr>
            <a:r>
              <a:rPr b="0" i="0" lang="en-IN" sz="4400" u="none" cap="none" strike="noStrike">
                <a:solidFill>
                  <a:srgbClr val="000000"/>
                </a:solidFill>
                <a:latin typeface="Times New Roman"/>
                <a:ea typeface="Times New Roman"/>
                <a:cs typeface="Times New Roman"/>
                <a:sym typeface="Times New Roman"/>
              </a:rPr>
              <a:t>Literature Review </a:t>
            </a:r>
            <a:endParaRPr b="0" i="0" sz="4400" u="none" cap="none" strike="noStrike">
              <a:latin typeface="Arial"/>
              <a:ea typeface="Arial"/>
              <a:cs typeface="Arial"/>
              <a:sym typeface="Arial"/>
            </a:endParaRPr>
          </a:p>
        </p:txBody>
      </p:sp>
      <p:sp>
        <p:nvSpPr>
          <p:cNvPr id="169" name="Google Shape;169;g7fe528374c_1_8"/>
          <p:cNvSpPr/>
          <p:nvPr/>
        </p:nvSpPr>
        <p:spPr>
          <a:xfrm>
            <a:off x="457200" y="1218725"/>
            <a:ext cx="8229000" cy="49791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None/>
            </a:pPr>
            <a:r>
              <a:rPr lang="en-IN" sz="3300">
                <a:latin typeface="Calibri"/>
                <a:ea typeface="Calibri"/>
                <a:cs typeface="Calibri"/>
                <a:sym typeface="Calibri"/>
              </a:rPr>
              <a:t>Linfeng Yang and  Xinyu Shen “</a:t>
            </a:r>
            <a:r>
              <a:rPr lang="en-IN" sz="3300">
                <a:solidFill>
                  <a:srgbClr val="0000FF"/>
                </a:solidFill>
                <a:latin typeface="Calibri"/>
                <a:ea typeface="Calibri"/>
                <a:cs typeface="Calibri"/>
                <a:sym typeface="Calibri"/>
              </a:rPr>
              <a:t>Book  cover recognition</a:t>
            </a:r>
            <a:r>
              <a:rPr lang="en-IN" sz="3300">
                <a:latin typeface="Calibri"/>
                <a:ea typeface="Calibri"/>
                <a:cs typeface="Calibri"/>
                <a:sym typeface="Calibri"/>
              </a:rPr>
              <a:t>” </a:t>
            </a:r>
            <a:endParaRPr sz="3300">
              <a:latin typeface="Calibri"/>
              <a:ea typeface="Calibri"/>
              <a:cs typeface="Calibri"/>
              <a:sym typeface="Calibri"/>
            </a:endParaRPr>
          </a:p>
          <a:p>
            <a:pPr indent="0" lvl="0" marL="914400" marR="0" rtl="0" algn="l">
              <a:lnSpc>
                <a:spcPct val="100000"/>
              </a:lnSpc>
              <a:spcBef>
                <a:spcPts val="0"/>
              </a:spcBef>
              <a:spcAft>
                <a:spcPts val="0"/>
              </a:spcAft>
              <a:buNone/>
            </a:pPr>
            <a:r>
              <a:t/>
            </a:r>
            <a:endParaRPr sz="2700">
              <a:latin typeface="Calibri"/>
              <a:ea typeface="Calibri"/>
              <a:cs typeface="Calibri"/>
              <a:sym typeface="Calibri"/>
            </a:endParaRPr>
          </a:p>
          <a:p>
            <a:pPr indent="-400050" lvl="0" marL="457200" marR="0" rtl="0" algn="l">
              <a:lnSpc>
                <a:spcPct val="100000"/>
              </a:lnSpc>
              <a:spcBef>
                <a:spcPts val="0"/>
              </a:spcBef>
              <a:spcAft>
                <a:spcPts val="0"/>
              </a:spcAft>
              <a:buSzPts val="2700"/>
              <a:buFont typeface="Calibri"/>
              <a:buChar char="●"/>
            </a:pPr>
            <a:r>
              <a:rPr lang="en-IN" sz="2700">
                <a:latin typeface="Calibri"/>
                <a:ea typeface="Calibri"/>
                <a:cs typeface="Calibri"/>
                <a:sym typeface="Calibri"/>
              </a:rPr>
              <a:t>The author proposes to find the cost, reviews and more information of the book just by uploading the image which will help a new reader to decide whether to buy a particular book or not. </a:t>
            </a:r>
            <a:endParaRPr sz="2700">
              <a:latin typeface="Calibri"/>
              <a:ea typeface="Calibri"/>
              <a:cs typeface="Calibri"/>
              <a:sym typeface="Calibri"/>
            </a:endParaRPr>
          </a:p>
          <a:p>
            <a:pPr indent="-400050" lvl="0" marL="457200" marR="0" rtl="0" algn="l">
              <a:lnSpc>
                <a:spcPct val="100000"/>
              </a:lnSpc>
              <a:spcBef>
                <a:spcPts val="0"/>
              </a:spcBef>
              <a:spcAft>
                <a:spcPts val="0"/>
              </a:spcAft>
              <a:buSzPts val="2700"/>
              <a:buFont typeface="Calibri"/>
              <a:buChar char="●"/>
            </a:pPr>
            <a:r>
              <a:rPr lang="en-IN" sz="2700">
                <a:latin typeface="Calibri"/>
                <a:ea typeface="Calibri"/>
                <a:cs typeface="Calibri"/>
                <a:sym typeface="Calibri"/>
              </a:rPr>
              <a:t>The author uses OCR techniques to detect the name of the book and the author. </a:t>
            </a:r>
            <a:endParaRPr sz="2700">
              <a:latin typeface="Calibri"/>
              <a:ea typeface="Calibri"/>
              <a:cs typeface="Calibri"/>
              <a:sym typeface="Calibri"/>
            </a:endParaRPr>
          </a:p>
          <a:p>
            <a:pPr indent="-400050" lvl="0" marL="457200" marR="0" rtl="0" algn="l">
              <a:lnSpc>
                <a:spcPct val="100000"/>
              </a:lnSpc>
              <a:spcBef>
                <a:spcPts val="0"/>
              </a:spcBef>
              <a:spcAft>
                <a:spcPts val="0"/>
              </a:spcAft>
              <a:buSzPts val="2700"/>
              <a:buFont typeface="Calibri"/>
              <a:buChar char="●"/>
            </a:pPr>
            <a:r>
              <a:rPr lang="en-IN" sz="2700">
                <a:latin typeface="Calibri"/>
                <a:ea typeface="Calibri"/>
                <a:cs typeface="Calibri"/>
                <a:sym typeface="Calibri"/>
              </a:rPr>
              <a:t>Then uses these as keywords to find other details in search engines.</a:t>
            </a:r>
            <a:endParaRPr sz="2700">
              <a:latin typeface="Calibri"/>
              <a:ea typeface="Calibri"/>
              <a:cs typeface="Calibri"/>
              <a:sym typeface="Calibri"/>
            </a:endParaRPr>
          </a:p>
          <a:p>
            <a:pPr indent="0" lvl="0" marL="914400" marR="0" rtl="0" algn="l">
              <a:lnSpc>
                <a:spcPct val="100000"/>
              </a:lnSpc>
              <a:spcBef>
                <a:spcPts val="0"/>
              </a:spcBef>
              <a:spcAft>
                <a:spcPts val="0"/>
              </a:spcAft>
              <a:buNone/>
            </a:pPr>
            <a:r>
              <a:t/>
            </a:r>
            <a:endParaRPr sz="2400">
              <a:latin typeface="Calibri"/>
              <a:ea typeface="Calibri"/>
              <a:cs typeface="Calibri"/>
              <a:sym typeface="Calibri"/>
            </a:endParaRPr>
          </a:p>
          <a:p>
            <a:pPr indent="0" lvl="0" marL="457200" marR="0" rtl="0" algn="l">
              <a:lnSpc>
                <a:spcPct val="100000"/>
              </a:lnSpc>
              <a:spcBef>
                <a:spcPts val="0"/>
              </a:spcBef>
              <a:spcAft>
                <a:spcPts val="0"/>
              </a:spcAft>
              <a:buNone/>
            </a:pPr>
            <a:r>
              <a:t/>
            </a:r>
            <a:endParaRPr sz="2400">
              <a:latin typeface="Calibri"/>
              <a:ea typeface="Calibri"/>
              <a:cs typeface="Calibri"/>
              <a:sym typeface="Calibri"/>
            </a:endParaRPr>
          </a:p>
          <a:p>
            <a:pPr indent="0" lvl="0" marL="0" marR="0" rtl="0" algn="l">
              <a:lnSpc>
                <a:spcPct val="100000"/>
              </a:lnSpc>
              <a:spcBef>
                <a:spcPts val="0"/>
              </a:spcBef>
              <a:spcAft>
                <a:spcPts val="0"/>
              </a:spcAft>
              <a:buNone/>
            </a:pPr>
            <a:r>
              <a:t/>
            </a:r>
            <a:endParaRPr i="0" sz="2400" u="none" cap="none" strike="noStrike">
              <a:latin typeface="Calibri"/>
              <a:ea typeface="Calibri"/>
              <a:cs typeface="Calibri"/>
              <a:sym typeface="Calibri"/>
            </a:endParaRPr>
          </a:p>
        </p:txBody>
      </p:sp>
      <p:sp>
        <p:nvSpPr>
          <p:cNvPr id="170" name="Google Shape;170;g7fe528374c_1_8"/>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171" name="Google Shape;171;g7fe528374c_1_8"/>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172" name="Google Shape;172;g7fe528374c_1_8"/>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7"/>
          <p:cNvSpPr/>
          <p:nvPr/>
        </p:nvSpPr>
        <p:spPr>
          <a:xfrm>
            <a:off x="457200" y="274680"/>
            <a:ext cx="8228880" cy="114228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i="0" lang="en-IN" sz="4400" u="none" cap="none" strike="noStrike">
                <a:solidFill>
                  <a:srgbClr val="000000"/>
                </a:solidFill>
                <a:latin typeface="Times New Roman"/>
                <a:ea typeface="Times New Roman"/>
                <a:cs typeface="Times New Roman"/>
                <a:sym typeface="Times New Roman"/>
              </a:rPr>
              <a:t>Problem Statement</a:t>
            </a:r>
            <a:endParaRPr b="0" i="0" sz="4400" u="none" cap="none" strike="noStrike">
              <a:latin typeface="Arial"/>
              <a:ea typeface="Arial"/>
              <a:cs typeface="Arial"/>
              <a:sym typeface="Arial"/>
            </a:endParaRPr>
          </a:p>
        </p:txBody>
      </p:sp>
      <p:sp>
        <p:nvSpPr>
          <p:cNvPr id="178" name="Google Shape;178;p7"/>
          <p:cNvSpPr/>
          <p:nvPr/>
        </p:nvSpPr>
        <p:spPr>
          <a:xfrm>
            <a:off x="457575" y="1416950"/>
            <a:ext cx="8229000" cy="47706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342360" lvl="0" marL="457200" marR="0" rtl="0" algn="l">
              <a:lnSpc>
                <a:spcPct val="115000"/>
              </a:lnSpc>
              <a:spcBef>
                <a:spcPts val="0"/>
              </a:spcBef>
              <a:spcAft>
                <a:spcPts val="0"/>
              </a:spcAft>
              <a:buClr>
                <a:srgbClr val="000000"/>
              </a:buClr>
              <a:buSzPts val="2200"/>
              <a:buFont typeface="Times New Roman"/>
              <a:buChar char="•"/>
            </a:pPr>
            <a:r>
              <a:rPr i="0" lang="en-IN" sz="2200" u="none" cap="none" strike="noStrike">
                <a:solidFill>
                  <a:srgbClr val="000000"/>
                </a:solidFill>
                <a:latin typeface="Times New Roman"/>
                <a:ea typeface="Times New Roman"/>
                <a:cs typeface="Times New Roman"/>
                <a:sym typeface="Times New Roman"/>
              </a:rPr>
              <a:t>Image recognition is used to perform a large number of machine-based visual tasks, such as labeling the content of images with meta-tags.</a:t>
            </a:r>
            <a:endParaRPr i="0" sz="2200" u="none" cap="none" strike="noStrike">
              <a:latin typeface="Times New Roman"/>
              <a:ea typeface="Times New Roman"/>
              <a:cs typeface="Times New Roman"/>
              <a:sym typeface="Times New Roman"/>
            </a:endParaRPr>
          </a:p>
          <a:p>
            <a:pPr indent="-342360" lvl="0" marL="457200" marR="0" rtl="0" algn="l">
              <a:lnSpc>
                <a:spcPct val="115000"/>
              </a:lnSpc>
              <a:spcBef>
                <a:spcPts val="360"/>
              </a:spcBef>
              <a:spcAft>
                <a:spcPts val="0"/>
              </a:spcAft>
              <a:buClr>
                <a:srgbClr val="000000"/>
              </a:buClr>
              <a:buSzPts val="2200"/>
              <a:buFont typeface="Times New Roman"/>
              <a:buChar char="•"/>
            </a:pPr>
            <a:r>
              <a:rPr i="0" lang="en-IN" sz="2200" u="none" cap="none" strike="noStrike">
                <a:solidFill>
                  <a:srgbClr val="000000"/>
                </a:solidFill>
                <a:latin typeface="Times New Roman"/>
                <a:ea typeface="Times New Roman"/>
                <a:cs typeface="Times New Roman"/>
                <a:sym typeface="Times New Roman"/>
              </a:rPr>
              <a:t>Our application helps read and di</a:t>
            </a:r>
            <a:r>
              <a:rPr lang="en-IN" sz="2200">
                <a:latin typeface="Times New Roman"/>
                <a:ea typeface="Times New Roman"/>
                <a:cs typeface="Times New Roman"/>
                <a:sym typeface="Times New Roman"/>
              </a:rPr>
              <a:t>s</a:t>
            </a:r>
            <a:r>
              <a:rPr i="0" lang="en-IN" sz="2200" u="none" cap="none" strike="noStrike">
                <a:solidFill>
                  <a:srgbClr val="000000"/>
                </a:solidFill>
                <a:latin typeface="Times New Roman"/>
                <a:ea typeface="Times New Roman"/>
                <a:cs typeface="Times New Roman"/>
                <a:sym typeface="Times New Roman"/>
              </a:rPr>
              <a:t>play the details on a book cover by just uploading an image of the book cover.  </a:t>
            </a:r>
            <a:endParaRPr i="0" sz="2200" u="none" cap="none" strike="noStrike">
              <a:latin typeface="Times New Roman"/>
              <a:ea typeface="Times New Roman"/>
              <a:cs typeface="Times New Roman"/>
              <a:sym typeface="Times New Roman"/>
            </a:endParaRPr>
          </a:p>
          <a:p>
            <a:pPr indent="-342360" lvl="0" marL="457200" marR="0" rtl="0" algn="l">
              <a:lnSpc>
                <a:spcPct val="115000"/>
              </a:lnSpc>
              <a:spcBef>
                <a:spcPts val="360"/>
              </a:spcBef>
              <a:spcAft>
                <a:spcPts val="0"/>
              </a:spcAft>
              <a:buClr>
                <a:srgbClr val="000000"/>
              </a:buClr>
              <a:buSzPts val="2200"/>
              <a:buFont typeface="Times New Roman"/>
              <a:buChar char="•"/>
            </a:pPr>
            <a:r>
              <a:rPr i="0" lang="en-IN" sz="2200" u="none" cap="none" strike="noStrike">
                <a:solidFill>
                  <a:srgbClr val="000000"/>
                </a:solidFill>
                <a:latin typeface="Times New Roman"/>
                <a:ea typeface="Times New Roman"/>
                <a:cs typeface="Times New Roman"/>
                <a:sym typeface="Times New Roman"/>
              </a:rPr>
              <a:t>This application will detect capital letters, small letters, and special characters as well. Thus making random book recognition online easier.</a:t>
            </a:r>
            <a:endParaRPr i="0" sz="2200" u="none" cap="none" strike="noStrike">
              <a:latin typeface="Times New Roman"/>
              <a:ea typeface="Times New Roman"/>
              <a:cs typeface="Times New Roman"/>
              <a:sym typeface="Times New Roman"/>
            </a:endParaRPr>
          </a:p>
          <a:p>
            <a:pPr indent="-342360" lvl="0" marL="457200" marR="0" rtl="0" algn="l">
              <a:lnSpc>
                <a:spcPct val="115000"/>
              </a:lnSpc>
              <a:spcBef>
                <a:spcPts val="360"/>
              </a:spcBef>
              <a:spcAft>
                <a:spcPts val="0"/>
              </a:spcAft>
              <a:buClr>
                <a:srgbClr val="000000"/>
              </a:buClr>
              <a:buSzPts val="2200"/>
              <a:buFont typeface="Times New Roman"/>
              <a:buChar char="•"/>
            </a:pPr>
            <a:r>
              <a:rPr i="0" lang="en-IN" sz="2200" u="none" cap="none" strike="noStrike">
                <a:solidFill>
                  <a:srgbClr val="000000"/>
                </a:solidFill>
                <a:latin typeface="Times New Roman"/>
                <a:ea typeface="Times New Roman"/>
                <a:cs typeface="Times New Roman"/>
                <a:sym typeface="Times New Roman"/>
              </a:rPr>
              <a:t>The book recognition system allows you to detect the characters off of the cover of a book i.e. the name of the book and the authors name. Additionally it also detects other text written on the cover of the book.</a:t>
            </a:r>
            <a:br>
              <a:rPr i="0" lang="en-IN" sz="1800" u="none" cap="none" strike="noStrike">
                <a:latin typeface="Times New Roman"/>
                <a:ea typeface="Times New Roman"/>
                <a:cs typeface="Times New Roman"/>
                <a:sym typeface="Times New Roman"/>
              </a:rPr>
            </a:br>
            <a:r>
              <a:rPr i="0" lang="en-IN" sz="1800" u="none" cap="none" strike="noStrike">
                <a:solidFill>
                  <a:srgbClr val="000000"/>
                </a:solidFill>
                <a:latin typeface="Times New Roman"/>
                <a:ea typeface="Times New Roman"/>
                <a:cs typeface="Times New Roman"/>
                <a:sym typeface="Times New Roman"/>
              </a:rPr>
              <a:t> </a:t>
            </a:r>
            <a:endParaRPr i="0" sz="1800" u="none" cap="none" strike="noStrike">
              <a:latin typeface="Times New Roman"/>
              <a:ea typeface="Times New Roman"/>
              <a:cs typeface="Times New Roman"/>
              <a:sym typeface="Times New Roman"/>
            </a:endParaRPr>
          </a:p>
          <a:p>
            <a:pPr indent="-138960" lvl="0" marL="343080" marR="0" rtl="0" algn="l">
              <a:lnSpc>
                <a:spcPct val="115000"/>
              </a:lnSpc>
              <a:spcBef>
                <a:spcPts val="641"/>
              </a:spcBef>
              <a:spcAft>
                <a:spcPts val="0"/>
              </a:spcAft>
              <a:buNone/>
            </a:pPr>
            <a:r>
              <a:t/>
            </a:r>
            <a:endParaRPr i="0" sz="1800" u="none" cap="none" strike="noStrike">
              <a:latin typeface="Times New Roman"/>
              <a:ea typeface="Times New Roman"/>
              <a:cs typeface="Times New Roman"/>
              <a:sym typeface="Times New Roman"/>
            </a:endParaRPr>
          </a:p>
        </p:txBody>
      </p:sp>
      <p:sp>
        <p:nvSpPr>
          <p:cNvPr id="179" name="Google Shape;179;p7"/>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180" name="Google Shape;180;p7"/>
          <p:cNvSpPr/>
          <p:nvPr/>
        </p:nvSpPr>
        <p:spPr>
          <a:xfrm>
            <a:off x="68580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181" name="Google Shape;181;p7"/>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g839147e3cf_0_2"/>
          <p:cNvSpPr/>
          <p:nvPr/>
        </p:nvSpPr>
        <p:spPr>
          <a:xfrm>
            <a:off x="457500" y="131430"/>
            <a:ext cx="8229000" cy="11424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4400">
                <a:latin typeface="Times New Roman"/>
                <a:ea typeface="Times New Roman"/>
                <a:cs typeface="Times New Roman"/>
                <a:sym typeface="Times New Roman"/>
              </a:rPr>
              <a:t>Work Flow</a:t>
            </a:r>
            <a:endParaRPr b="0" i="0" sz="4400" u="none" cap="none" strike="noStrike">
              <a:latin typeface="Arial"/>
              <a:ea typeface="Arial"/>
              <a:cs typeface="Arial"/>
              <a:sym typeface="Arial"/>
            </a:endParaRPr>
          </a:p>
        </p:txBody>
      </p:sp>
      <p:sp>
        <p:nvSpPr>
          <p:cNvPr id="187" name="Google Shape;187;g839147e3cf_0_2"/>
          <p:cNvSpPr/>
          <p:nvPr/>
        </p:nvSpPr>
        <p:spPr>
          <a:xfrm>
            <a:off x="457200" y="1055160"/>
            <a:ext cx="8229000" cy="5070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g839147e3cf_0_2"/>
          <p:cNvSpPr/>
          <p:nvPr/>
        </p:nvSpPr>
        <p:spPr>
          <a:xfrm>
            <a:off x="4572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189" name="Google Shape;189;g839147e3cf_0_2"/>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
        <p:nvSpPr>
          <p:cNvPr id="190" name="Google Shape;190;g839147e3cf_0_2"/>
          <p:cNvSpPr/>
          <p:nvPr/>
        </p:nvSpPr>
        <p:spPr>
          <a:xfrm>
            <a:off x="3124080" y="6356520"/>
            <a:ext cx="2894700" cy="36420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pic>
        <p:nvPicPr>
          <p:cNvPr id="191" name="Google Shape;191;g839147e3cf_0_2"/>
          <p:cNvPicPr preferRelativeResize="0"/>
          <p:nvPr/>
        </p:nvPicPr>
        <p:blipFill>
          <a:blip r:embed="rId3">
            <a:alphaModFix/>
          </a:blip>
          <a:stretch>
            <a:fillRect/>
          </a:stretch>
        </p:blipFill>
        <p:spPr>
          <a:xfrm>
            <a:off x="548150" y="1566350"/>
            <a:ext cx="8047700" cy="404791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9"/>
          <p:cNvSpPr/>
          <p:nvPr/>
        </p:nvSpPr>
        <p:spPr>
          <a:xfrm>
            <a:off x="457200" y="274680"/>
            <a:ext cx="8228880" cy="114228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4400">
                <a:latin typeface="Times New Roman"/>
                <a:ea typeface="Times New Roman"/>
                <a:cs typeface="Times New Roman"/>
                <a:sym typeface="Times New Roman"/>
              </a:rPr>
              <a:t>Adaptive thresholding</a:t>
            </a:r>
            <a:endParaRPr b="0" i="0" sz="4400" u="none" cap="none" strike="noStrike">
              <a:latin typeface="Arial"/>
              <a:ea typeface="Arial"/>
              <a:cs typeface="Arial"/>
              <a:sym typeface="Arial"/>
            </a:endParaRPr>
          </a:p>
        </p:txBody>
      </p:sp>
      <p:sp>
        <p:nvSpPr>
          <p:cNvPr id="197" name="Google Shape;197;p9"/>
          <p:cNvSpPr/>
          <p:nvPr/>
        </p:nvSpPr>
        <p:spPr>
          <a:xfrm>
            <a:off x="457200" y="1600200"/>
            <a:ext cx="8229000" cy="4598100"/>
          </a:xfrm>
          <a:prstGeom prst="rect">
            <a:avLst/>
          </a:prstGeom>
          <a:noFill/>
          <a:ln cap="flat" cmpd="sng" w="9525">
            <a:solidFill>
              <a:srgbClr val="000000"/>
            </a:solidFill>
            <a:prstDash val="solid"/>
            <a:round/>
            <a:headEnd len="sm" w="sm" type="none"/>
            <a:tailEnd len="sm" w="sm" type="none"/>
          </a:ln>
        </p:spPr>
        <p:txBody>
          <a:bodyPr anchorCtr="0" anchor="t" bIns="45000" lIns="90000" spcFirstLastPara="1" rIns="90000" wrap="square" tIns="45000">
            <a:noAutofit/>
          </a:bodyPr>
          <a:lstStyle/>
          <a:p>
            <a:pPr indent="-438150" lvl="0" marL="457200" marR="0" rtl="0" algn="just">
              <a:lnSpc>
                <a:spcPct val="100000"/>
              </a:lnSpc>
              <a:spcBef>
                <a:spcPts val="0"/>
              </a:spcBef>
              <a:spcAft>
                <a:spcPts val="0"/>
              </a:spcAft>
              <a:buSzPts val="3300"/>
              <a:buFont typeface="Times New Roman"/>
              <a:buChar char="●"/>
            </a:pPr>
            <a:r>
              <a:rPr lang="en-IN" sz="3300">
                <a:highlight>
                  <a:srgbClr val="FFFFFF"/>
                </a:highlight>
                <a:latin typeface="Times New Roman"/>
                <a:ea typeface="Times New Roman"/>
                <a:cs typeface="Times New Roman"/>
                <a:sym typeface="Times New Roman"/>
              </a:rPr>
              <a:t>Adaptive thresholding typically takes a </a:t>
            </a:r>
            <a:r>
              <a:rPr lang="en-IN" sz="3300">
                <a:highlight>
                  <a:srgbClr val="FFFFFF"/>
                </a:highlight>
                <a:uFill>
                  <a:noFill/>
                </a:uFill>
                <a:latin typeface="Times New Roman"/>
                <a:ea typeface="Times New Roman"/>
                <a:cs typeface="Times New Roman"/>
                <a:sym typeface="Times New Roman"/>
                <a:hlinkClick r:id="rId3"/>
              </a:rPr>
              <a:t>grayscale</a:t>
            </a:r>
            <a:r>
              <a:rPr lang="en-IN" sz="3300">
                <a:highlight>
                  <a:srgbClr val="FFFFFF"/>
                </a:highlight>
                <a:latin typeface="Times New Roman"/>
                <a:ea typeface="Times New Roman"/>
                <a:cs typeface="Times New Roman"/>
                <a:sym typeface="Times New Roman"/>
              </a:rPr>
              <a:t> or </a:t>
            </a:r>
            <a:r>
              <a:rPr lang="en-IN" sz="3300">
                <a:highlight>
                  <a:srgbClr val="FFFFFF"/>
                </a:highlight>
                <a:uFill>
                  <a:noFill/>
                </a:uFill>
                <a:latin typeface="Times New Roman"/>
                <a:ea typeface="Times New Roman"/>
                <a:cs typeface="Times New Roman"/>
                <a:sym typeface="Times New Roman"/>
                <a:hlinkClick r:id="rId4"/>
              </a:rPr>
              <a:t>color</a:t>
            </a:r>
            <a:r>
              <a:rPr lang="en-IN" sz="3300">
                <a:highlight>
                  <a:srgbClr val="FFFFFF"/>
                </a:highlight>
                <a:latin typeface="Times New Roman"/>
                <a:ea typeface="Times New Roman"/>
                <a:cs typeface="Times New Roman"/>
                <a:sym typeface="Times New Roman"/>
              </a:rPr>
              <a:t> image as input and, in the simplest implementation, outputs a </a:t>
            </a:r>
            <a:r>
              <a:rPr lang="en-IN" sz="3300">
                <a:highlight>
                  <a:srgbClr val="FFFFFF"/>
                </a:highlight>
                <a:uFill>
                  <a:noFill/>
                </a:uFill>
                <a:latin typeface="Times New Roman"/>
                <a:ea typeface="Times New Roman"/>
                <a:cs typeface="Times New Roman"/>
                <a:sym typeface="Times New Roman"/>
                <a:hlinkClick r:id="rId5"/>
              </a:rPr>
              <a:t>binary image</a:t>
            </a:r>
            <a:r>
              <a:rPr lang="en-IN" sz="3300">
                <a:highlight>
                  <a:srgbClr val="FFFFFF"/>
                </a:highlight>
                <a:latin typeface="Times New Roman"/>
                <a:ea typeface="Times New Roman"/>
                <a:cs typeface="Times New Roman"/>
                <a:sym typeface="Times New Roman"/>
              </a:rPr>
              <a:t> representing the segmentation. </a:t>
            </a:r>
            <a:endParaRPr sz="3300">
              <a:highlight>
                <a:srgbClr val="FFFFFF"/>
              </a:highlight>
              <a:latin typeface="Times New Roman"/>
              <a:ea typeface="Times New Roman"/>
              <a:cs typeface="Times New Roman"/>
              <a:sym typeface="Times New Roman"/>
            </a:endParaRPr>
          </a:p>
          <a:p>
            <a:pPr indent="-438150" lvl="0" marL="457200" marR="0" rtl="0" algn="just">
              <a:lnSpc>
                <a:spcPct val="100000"/>
              </a:lnSpc>
              <a:spcBef>
                <a:spcPts val="0"/>
              </a:spcBef>
              <a:spcAft>
                <a:spcPts val="0"/>
              </a:spcAft>
              <a:buSzPts val="3300"/>
              <a:buFont typeface="Times New Roman"/>
              <a:buChar char="●"/>
            </a:pPr>
            <a:r>
              <a:rPr lang="en-IN" sz="3300">
                <a:highlight>
                  <a:srgbClr val="FFFFFF"/>
                </a:highlight>
                <a:latin typeface="Times New Roman"/>
                <a:ea typeface="Times New Roman"/>
                <a:cs typeface="Times New Roman"/>
                <a:sym typeface="Times New Roman"/>
              </a:rPr>
              <a:t>For each pixel in the image, a threshold has to be calculated. If the pixel value is below the threshold it is set to the background value, otherwise it assumes the foreground value.</a:t>
            </a:r>
            <a:endParaRPr sz="3300">
              <a:latin typeface="Times New Roman"/>
              <a:ea typeface="Times New Roman"/>
              <a:cs typeface="Times New Roman"/>
              <a:sym typeface="Times New Roman"/>
            </a:endParaRPr>
          </a:p>
        </p:txBody>
      </p:sp>
      <p:sp>
        <p:nvSpPr>
          <p:cNvPr id="198" name="Google Shape;198;p9"/>
          <p:cNvSpPr/>
          <p:nvPr/>
        </p:nvSpPr>
        <p:spPr>
          <a:xfrm>
            <a:off x="4572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l">
              <a:lnSpc>
                <a:spcPct val="100000"/>
              </a:lnSpc>
              <a:spcBef>
                <a:spcPts val="0"/>
              </a:spcBef>
              <a:spcAft>
                <a:spcPts val="0"/>
              </a:spcAft>
              <a:buNone/>
            </a:pPr>
            <a:r>
              <a:rPr lang="en-IN" sz="1200">
                <a:solidFill>
                  <a:srgbClr val="888888"/>
                </a:solidFill>
                <a:latin typeface="Calibri"/>
                <a:ea typeface="Calibri"/>
                <a:cs typeface="Calibri"/>
                <a:sym typeface="Calibri"/>
              </a:rPr>
              <a:t>4/20/2020</a:t>
            </a:r>
            <a:endParaRPr b="0" i="0" sz="1200" u="none" cap="none" strike="noStrike">
              <a:latin typeface="Arial"/>
              <a:ea typeface="Arial"/>
              <a:cs typeface="Arial"/>
              <a:sym typeface="Arial"/>
            </a:endParaRPr>
          </a:p>
        </p:txBody>
      </p:sp>
      <p:sp>
        <p:nvSpPr>
          <p:cNvPr id="199" name="Google Shape;199;p9"/>
          <p:cNvSpPr/>
          <p:nvPr/>
        </p:nvSpPr>
        <p:spPr>
          <a:xfrm>
            <a:off x="6858000" y="6356520"/>
            <a:ext cx="2133000" cy="36432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r>
              <a:t/>
            </a:r>
            <a:endParaRPr b="0" i="0" sz="1200" u="none" cap="none" strike="noStrike">
              <a:latin typeface="Arial"/>
              <a:ea typeface="Arial"/>
              <a:cs typeface="Arial"/>
              <a:sym typeface="Arial"/>
            </a:endParaRPr>
          </a:p>
        </p:txBody>
      </p:sp>
      <p:sp>
        <p:nvSpPr>
          <p:cNvPr id="200" name="Google Shape;200;p9"/>
          <p:cNvSpPr/>
          <p:nvPr/>
        </p:nvSpPr>
        <p:spPr>
          <a:xfrm>
            <a:off x="3124080" y="6356520"/>
            <a:ext cx="2894760" cy="364320"/>
          </a:xfrm>
          <a:prstGeom prst="rect">
            <a:avLst/>
          </a:prstGeom>
          <a:no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lang="en-IN" sz="1200">
                <a:solidFill>
                  <a:srgbClr val="888888"/>
                </a:solidFill>
                <a:latin typeface="Calibri"/>
                <a:ea typeface="Calibri"/>
                <a:cs typeface="Calibri"/>
                <a:sym typeface="Calibri"/>
              </a:rPr>
              <a:t>Book Cover Recognition</a:t>
            </a:r>
            <a:endParaRPr b="0" i="0" sz="1200" u="none" cap="none" strike="noStrike">
              <a:latin typeface="Arial"/>
              <a:ea typeface="Arial"/>
              <a:cs typeface="Arial"/>
              <a:sym typeface="Arial"/>
            </a:endParaRPr>
          </a:p>
        </p:txBody>
      </p:sp>
      <p:sp>
        <p:nvSpPr>
          <p:cNvPr id="201" name="Google Shape;201;p9"/>
          <p:cNvSpPr/>
          <p:nvPr/>
        </p:nvSpPr>
        <p:spPr>
          <a:xfrm>
            <a:off x="6858000" y="6356520"/>
            <a:ext cx="2133000" cy="364200"/>
          </a:xfrm>
          <a:prstGeom prst="rect">
            <a:avLst/>
          </a:prstGeom>
          <a:noFill/>
          <a:ln>
            <a:noFill/>
          </a:ln>
        </p:spPr>
        <p:txBody>
          <a:bodyPr anchorCtr="0" anchor="ctr" bIns="45000" lIns="90000" spcFirstLastPara="1" rIns="90000" wrap="square" tIns="45000">
            <a:noAutofit/>
          </a:bodyPr>
          <a:lstStyle/>
          <a:p>
            <a:pPr indent="0" lvl="0" marL="0" marR="0" rtl="0" algn="r">
              <a:lnSpc>
                <a:spcPct val="100000"/>
              </a:lnSpc>
              <a:spcBef>
                <a:spcPts val="0"/>
              </a:spcBef>
              <a:spcAft>
                <a:spcPts val="0"/>
              </a:spcAft>
              <a:buNone/>
            </a:pPr>
            <a:fld id="{00000000-1234-1234-1234-123412341234}" type="slidenum">
              <a:rPr b="0" i="0" lang="en-IN" sz="1200" u="none" cap="none" strike="noStrike">
                <a:solidFill>
                  <a:srgbClr val="888888"/>
                </a:solidFill>
                <a:latin typeface="Calibri"/>
                <a:ea typeface="Calibri"/>
                <a:cs typeface="Calibri"/>
                <a:sym typeface="Calibri"/>
              </a:rPr>
              <a:t>‹#›</a:t>
            </a:fld>
            <a:endParaRPr b="0" i="0" sz="1200" u="none" cap="none" strike="noStrike">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Anu_PC</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22</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22</vt:i4>
  </property>
</Properties>
</file>